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58" r:id="rId3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9022"/>
    <a:srgbClr val="317FB7"/>
    <a:srgbClr val="53C3B0"/>
    <a:srgbClr val="353739"/>
    <a:srgbClr val="484A8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6635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990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6">
            <a:extLst>
              <a:ext uri="{FF2B5EF4-FFF2-40B4-BE49-F238E27FC236}">
                <a16:creationId xmlns:a16="http://schemas.microsoft.com/office/drawing/2014/main" id="{17DA7586-E757-432D-82F6-AD2A76AEC82D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6664722"/>
            <a:ext cx="3032988" cy="193278"/>
          </a:xfrm>
          <a:prstGeom prst="rect">
            <a:avLst/>
          </a:prstGeom>
          <a:solidFill>
            <a:srgbClr val="F49022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方正兰亭粗黑_GBK" panose="02000000000000000000" pitchFamily="2" charset="-122"/>
                <a:ea typeface="宋体" panose="02010600030101010101" pitchFamily="2" charset="-122"/>
                <a:sym typeface="方正兰亭粗黑_GBK" panose="02000000000000000000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方正兰亭粗黑_GBK" panose="02000000000000000000" pitchFamily="2" charset="-122"/>
                <a:ea typeface="宋体" panose="02010600030101010101" pitchFamily="2" charset="-122"/>
                <a:sym typeface="方正兰亭粗黑_GBK" panose="02000000000000000000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粗黑_GBK" panose="02000000000000000000" pitchFamily="2" charset="-122"/>
                <a:ea typeface="宋体" panose="02010600030101010101" pitchFamily="2" charset="-122"/>
                <a:sym typeface="方正兰亭粗黑_GBK" panose="02000000000000000000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方正兰亭粗黑_GBK" panose="02000000000000000000" pitchFamily="2" charset="-122"/>
                <a:ea typeface="宋体" panose="02010600030101010101" pitchFamily="2" charset="-122"/>
                <a:sym typeface="方正兰亭粗黑_GBK" panose="02000000000000000000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方正兰亭粗黑_GBK" panose="02000000000000000000" pitchFamily="2" charset="-122"/>
                <a:ea typeface="宋体" panose="02010600030101010101" pitchFamily="2" charset="-122"/>
                <a:sym typeface="方正兰亭粗黑_GBK" panose="02000000000000000000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方正兰亭粗黑_GBK" panose="02000000000000000000" pitchFamily="2" charset="-122"/>
                <a:ea typeface="宋体" panose="02010600030101010101" pitchFamily="2" charset="-122"/>
                <a:sym typeface="方正兰亭粗黑_GBK" panose="02000000000000000000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方正兰亭粗黑_GBK" panose="02000000000000000000" pitchFamily="2" charset="-122"/>
                <a:ea typeface="宋体" panose="02010600030101010101" pitchFamily="2" charset="-122"/>
                <a:sym typeface="方正兰亭粗黑_GBK" panose="02000000000000000000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方正兰亭粗黑_GBK" panose="02000000000000000000" pitchFamily="2" charset="-122"/>
                <a:ea typeface="宋体" panose="02010600030101010101" pitchFamily="2" charset="-122"/>
                <a:sym typeface="方正兰亭粗黑_GBK" panose="02000000000000000000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方正兰亭粗黑_GBK" panose="02000000000000000000" pitchFamily="2" charset="-122"/>
                <a:ea typeface="宋体" panose="02010600030101010101" pitchFamily="2" charset="-122"/>
                <a:sym typeface="方正兰亭粗黑_GBK" panose="02000000000000000000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2" name="矩形 7">
            <a:extLst>
              <a:ext uri="{FF2B5EF4-FFF2-40B4-BE49-F238E27FC236}">
                <a16:creationId xmlns:a16="http://schemas.microsoft.com/office/drawing/2014/main" id="{8ED7BAFB-3409-4ECA-A715-5F8A2135F45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032988" y="6664722"/>
            <a:ext cx="3083963" cy="193278"/>
          </a:xfrm>
          <a:prstGeom prst="rect">
            <a:avLst/>
          </a:prstGeom>
          <a:solidFill>
            <a:srgbClr val="EE3636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方正兰亭粗黑_GBK" panose="02000000000000000000" pitchFamily="2" charset="-122"/>
                <a:ea typeface="宋体" panose="02010600030101010101" pitchFamily="2" charset="-122"/>
                <a:sym typeface="方正兰亭粗黑_GBK" panose="02000000000000000000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方正兰亭粗黑_GBK" panose="02000000000000000000" pitchFamily="2" charset="-122"/>
                <a:ea typeface="宋体" panose="02010600030101010101" pitchFamily="2" charset="-122"/>
                <a:sym typeface="方正兰亭粗黑_GBK" panose="02000000000000000000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粗黑_GBK" panose="02000000000000000000" pitchFamily="2" charset="-122"/>
                <a:ea typeface="宋体" panose="02010600030101010101" pitchFamily="2" charset="-122"/>
                <a:sym typeface="方正兰亭粗黑_GBK" panose="02000000000000000000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方正兰亭粗黑_GBK" panose="02000000000000000000" pitchFamily="2" charset="-122"/>
                <a:ea typeface="宋体" panose="02010600030101010101" pitchFamily="2" charset="-122"/>
                <a:sym typeface="方正兰亭粗黑_GBK" panose="02000000000000000000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方正兰亭粗黑_GBK" panose="02000000000000000000" pitchFamily="2" charset="-122"/>
                <a:ea typeface="宋体" panose="02010600030101010101" pitchFamily="2" charset="-122"/>
                <a:sym typeface="方正兰亭粗黑_GBK" panose="02000000000000000000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方正兰亭粗黑_GBK" panose="02000000000000000000" pitchFamily="2" charset="-122"/>
                <a:ea typeface="宋体" panose="02010600030101010101" pitchFamily="2" charset="-122"/>
                <a:sym typeface="方正兰亭粗黑_GBK" panose="02000000000000000000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方正兰亭粗黑_GBK" panose="02000000000000000000" pitchFamily="2" charset="-122"/>
                <a:ea typeface="宋体" panose="02010600030101010101" pitchFamily="2" charset="-122"/>
                <a:sym typeface="方正兰亭粗黑_GBK" panose="02000000000000000000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方正兰亭粗黑_GBK" panose="02000000000000000000" pitchFamily="2" charset="-122"/>
                <a:ea typeface="宋体" panose="02010600030101010101" pitchFamily="2" charset="-122"/>
                <a:sym typeface="方正兰亭粗黑_GBK" panose="02000000000000000000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方正兰亭粗黑_GBK" panose="02000000000000000000" pitchFamily="2" charset="-122"/>
                <a:ea typeface="宋体" panose="02010600030101010101" pitchFamily="2" charset="-122"/>
                <a:sym typeface="方正兰亭粗黑_GBK" panose="02000000000000000000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3" name="矩形 8">
            <a:extLst>
              <a:ext uri="{FF2B5EF4-FFF2-40B4-BE49-F238E27FC236}">
                <a16:creationId xmlns:a16="http://schemas.microsoft.com/office/drawing/2014/main" id="{31013F16-9B76-4A45-943E-730FE0F18CFB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116951" y="6664722"/>
            <a:ext cx="3032988" cy="193278"/>
          </a:xfrm>
          <a:prstGeom prst="rect">
            <a:avLst/>
          </a:prstGeom>
          <a:solidFill>
            <a:srgbClr val="53C3B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方正兰亭粗黑_GBK" panose="02000000000000000000" pitchFamily="2" charset="-122"/>
                <a:ea typeface="宋体" panose="02010600030101010101" pitchFamily="2" charset="-122"/>
                <a:sym typeface="方正兰亭粗黑_GBK" panose="02000000000000000000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方正兰亭粗黑_GBK" panose="02000000000000000000" pitchFamily="2" charset="-122"/>
                <a:ea typeface="宋体" panose="02010600030101010101" pitchFamily="2" charset="-122"/>
                <a:sym typeface="方正兰亭粗黑_GBK" panose="02000000000000000000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粗黑_GBK" panose="02000000000000000000" pitchFamily="2" charset="-122"/>
                <a:ea typeface="宋体" panose="02010600030101010101" pitchFamily="2" charset="-122"/>
                <a:sym typeface="方正兰亭粗黑_GBK" panose="02000000000000000000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方正兰亭粗黑_GBK" panose="02000000000000000000" pitchFamily="2" charset="-122"/>
                <a:ea typeface="宋体" panose="02010600030101010101" pitchFamily="2" charset="-122"/>
                <a:sym typeface="方正兰亭粗黑_GBK" panose="02000000000000000000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方正兰亭粗黑_GBK" panose="02000000000000000000" pitchFamily="2" charset="-122"/>
                <a:ea typeface="宋体" panose="02010600030101010101" pitchFamily="2" charset="-122"/>
                <a:sym typeface="方正兰亭粗黑_GBK" panose="02000000000000000000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方正兰亭粗黑_GBK" panose="02000000000000000000" pitchFamily="2" charset="-122"/>
                <a:ea typeface="宋体" panose="02010600030101010101" pitchFamily="2" charset="-122"/>
                <a:sym typeface="方正兰亭粗黑_GBK" panose="02000000000000000000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方正兰亭粗黑_GBK" panose="02000000000000000000" pitchFamily="2" charset="-122"/>
                <a:ea typeface="宋体" panose="02010600030101010101" pitchFamily="2" charset="-122"/>
                <a:sym typeface="方正兰亭粗黑_GBK" panose="02000000000000000000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方正兰亭粗黑_GBK" panose="02000000000000000000" pitchFamily="2" charset="-122"/>
                <a:ea typeface="宋体" panose="02010600030101010101" pitchFamily="2" charset="-122"/>
                <a:sym typeface="方正兰亭粗黑_GBK" panose="02000000000000000000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方正兰亭粗黑_GBK" panose="02000000000000000000" pitchFamily="2" charset="-122"/>
                <a:ea typeface="宋体" panose="02010600030101010101" pitchFamily="2" charset="-122"/>
                <a:sym typeface="方正兰亭粗黑_GBK" panose="02000000000000000000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" name="矩形 9">
            <a:extLst>
              <a:ext uri="{FF2B5EF4-FFF2-40B4-BE49-F238E27FC236}">
                <a16:creationId xmlns:a16="http://schemas.microsoft.com/office/drawing/2014/main" id="{6BD3421D-F81F-4DD4-9A05-38FADD38AB63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9149939" y="6664722"/>
            <a:ext cx="3083963" cy="193278"/>
          </a:xfrm>
          <a:prstGeom prst="rect">
            <a:avLst/>
          </a:prstGeom>
          <a:solidFill>
            <a:srgbClr val="317FB7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方正兰亭粗黑_GBK" panose="02000000000000000000" pitchFamily="2" charset="-122"/>
                <a:ea typeface="宋体" panose="02010600030101010101" pitchFamily="2" charset="-122"/>
                <a:sym typeface="方正兰亭粗黑_GBK" panose="02000000000000000000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方正兰亭粗黑_GBK" panose="02000000000000000000" pitchFamily="2" charset="-122"/>
                <a:ea typeface="宋体" panose="02010600030101010101" pitchFamily="2" charset="-122"/>
                <a:sym typeface="方正兰亭粗黑_GBK" panose="02000000000000000000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粗黑_GBK" panose="02000000000000000000" pitchFamily="2" charset="-122"/>
                <a:ea typeface="宋体" panose="02010600030101010101" pitchFamily="2" charset="-122"/>
                <a:sym typeface="方正兰亭粗黑_GBK" panose="02000000000000000000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方正兰亭粗黑_GBK" panose="02000000000000000000" pitchFamily="2" charset="-122"/>
                <a:ea typeface="宋体" panose="02010600030101010101" pitchFamily="2" charset="-122"/>
                <a:sym typeface="方正兰亭粗黑_GBK" panose="02000000000000000000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方正兰亭粗黑_GBK" panose="02000000000000000000" pitchFamily="2" charset="-122"/>
                <a:ea typeface="宋体" panose="02010600030101010101" pitchFamily="2" charset="-122"/>
                <a:sym typeface="方正兰亭粗黑_GBK" panose="02000000000000000000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方正兰亭粗黑_GBK" panose="02000000000000000000" pitchFamily="2" charset="-122"/>
                <a:ea typeface="宋体" panose="02010600030101010101" pitchFamily="2" charset="-122"/>
                <a:sym typeface="方正兰亭粗黑_GBK" panose="02000000000000000000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方正兰亭粗黑_GBK" panose="02000000000000000000" pitchFamily="2" charset="-122"/>
                <a:ea typeface="宋体" panose="02010600030101010101" pitchFamily="2" charset="-122"/>
                <a:sym typeface="方正兰亭粗黑_GBK" panose="02000000000000000000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方正兰亭粗黑_GBK" panose="02000000000000000000" pitchFamily="2" charset="-122"/>
                <a:ea typeface="宋体" panose="02010600030101010101" pitchFamily="2" charset="-122"/>
                <a:sym typeface="方正兰亭粗黑_GBK" panose="02000000000000000000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方正兰亭粗黑_GBK" panose="02000000000000000000" pitchFamily="2" charset="-122"/>
                <a:ea typeface="宋体" panose="02010600030101010101" pitchFamily="2" charset="-122"/>
                <a:sym typeface="方正兰亭粗黑_GBK" panose="02000000000000000000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l="26117"/>
          <a:stretch/>
        </p:blipFill>
        <p:spPr>
          <a:xfrm>
            <a:off x="7341419" y="2238216"/>
            <a:ext cx="4850581" cy="2679994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EC82EDAC-2C39-4F7C-A4E0-3DDD0421BDD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975" y="608726"/>
            <a:ext cx="7026452" cy="5715000"/>
          </a:xfrm>
          <a:prstGeom prst="rect">
            <a:avLst/>
          </a:prstGeom>
        </p:spPr>
      </p:pic>
      <p:sp>
        <p:nvSpPr>
          <p:cNvPr id="6" name="菱形 5">
            <a:extLst>
              <a:ext uri="{FF2B5EF4-FFF2-40B4-BE49-F238E27FC236}">
                <a16:creationId xmlns:a16="http://schemas.microsoft.com/office/drawing/2014/main" id="{7E49F948-7F10-4A06-8524-71468A1B69E5}"/>
              </a:ext>
            </a:extLst>
          </p:cNvPr>
          <p:cNvSpPr/>
          <p:nvPr/>
        </p:nvSpPr>
        <p:spPr bwMode="auto">
          <a:xfrm>
            <a:off x="4316059" y="1189908"/>
            <a:ext cx="4552636" cy="4552636"/>
          </a:xfrm>
          <a:prstGeom prst="diamond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1CA2127D-0D19-4021-8685-48F9A10EE538}"/>
              </a:ext>
            </a:extLst>
          </p:cNvPr>
          <p:cNvSpPr/>
          <p:nvPr/>
        </p:nvSpPr>
        <p:spPr>
          <a:xfrm>
            <a:off x="4637877" y="3091928"/>
            <a:ext cx="378991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3200" dirty="0">
                <a:solidFill>
                  <a:srgbClr val="317FB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网络商务信息采集与处理</a:t>
            </a:r>
          </a:p>
        </p:txBody>
      </p:sp>
      <p:sp>
        <p:nvSpPr>
          <p:cNvPr id="8" name="TextBox 4">
            <a:extLst>
              <a:ext uri="{FF2B5EF4-FFF2-40B4-BE49-F238E27FC236}">
                <a16:creationId xmlns:a16="http://schemas.microsoft.com/office/drawing/2014/main" id="{4AFF2238-42EC-4C55-BC2E-E92893F8F503}"/>
              </a:ext>
            </a:extLst>
          </p:cNvPr>
          <p:cNvSpPr txBox="1"/>
          <p:nvPr/>
        </p:nvSpPr>
        <p:spPr>
          <a:xfrm>
            <a:off x="5371868" y="2352385"/>
            <a:ext cx="208817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 smtClean="0">
                <a:solidFill>
                  <a:srgbClr val="53C3B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第三章</a:t>
            </a:r>
            <a:endParaRPr lang="zh-CN" altLang="en-US" sz="4000" dirty="0">
              <a:solidFill>
                <a:srgbClr val="53C3B0"/>
              </a:solidFill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F0EDBBC3-F434-46F0-9A3F-1A74C89F6964}"/>
              </a:ext>
            </a:extLst>
          </p:cNvPr>
          <p:cNvSpPr/>
          <p:nvPr/>
        </p:nvSpPr>
        <p:spPr>
          <a:xfrm>
            <a:off x="5816323" y="4451111"/>
            <a:ext cx="141577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 smtClean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教师：李红霞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036894" y="3099994"/>
            <a:ext cx="222089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电子商务师</a:t>
            </a:r>
            <a:endParaRPr lang="en-US" altLang="zh-CN" sz="32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精品课程</a:t>
            </a:r>
            <a:endParaRPr lang="zh-CN" altLang="en-US" sz="3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1410881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 noChangeArrowheads="1"/>
          </p:cNvSpPr>
          <p:nvPr/>
        </p:nvSpPr>
        <p:spPr>
          <a:xfrm>
            <a:off x="831011" y="805491"/>
            <a:ext cx="8202613" cy="5543550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None/>
              <a:defRPr/>
            </a:pPr>
            <a:r>
              <a:rPr lang="en-US" altLang="zh-CN" sz="2800" b="1" dirty="0" smtClean="0">
                <a:solidFill>
                  <a:srgbClr val="317FB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3.2</a:t>
            </a:r>
            <a:r>
              <a:rPr lang="zh-CN" altLang="en-US" sz="2800" b="1" dirty="0" smtClean="0">
                <a:solidFill>
                  <a:srgbClr val="317FB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网络商务信息收集与交换工具</a:t>
            </a:r>
          </a:p>
          <a:p>
            <a:pPr>
              <a:buFont typeface="Wingdings" panose="05000000000000000000" pitchFamily="2" charset="2"/>
              <a:buNone/>
              <a:defRPr/>
            </a:pPr>
            <a:r>
              <a:rPr lang="en-US" altLang="zh-CN" sz="2400" dirty="0" smtClean="0">
                <a:solidFill>
                  <a:srgbClr val="317FB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3.2.1</a:t>
            </a:r>
            <a:r>
              <a:rPr lang="zh-CN" altLang="en-US" sz="2400" dirty="0" smtClean="0">
                <a:solidFill>
                  <a:srgbClr val="317FB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浏览器</a:t>
            </a:r>
          </a:p>
          <a:p>
            <a:pPr>
              <a:buFont typeface="Wingdings" panose="05000000000000000000" pitchFamily="2" charset="2"/>
              <a:buNone/>
              <a:defRPr/>
            </a:pPr>
            <a:r>
              <a:rPr lang="en-US" altLang="zh-CN" sz="2400" dirty="0" smtClean="0">
                <a:solidFill>
                  <a:srgbClr val="53C3B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400" dirty="0" smtClean="0">
                <a:solidFill>
                  <a:srgbClr val="53C3B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、浏览器知识</a:t>
            </a:r>
          </a:p>
          <a:p>
            <a:pPr lvl="1">
              <a:buFont typeface="Wingdings" panose="05000000000000000000" pitchFamily="2" charset="2"/>
              <a:buNone/>
              <a:defRPr/>
            </a:pPr>
            <a:r>
              <a:rPr lang="en-US" altLang="zh-CN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r>
              <a:rPr lang="en-US" altLang="zh-CN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WWW</a:t>
            </a:r>
            <a:r>
              <a:rPr lang="zh-CN" altLang="en-US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服务 （</a:t>
            </a:r>
            <a:r>
              <a:rPr lang="en-US" altLang="zh-CN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world wide web</a:t>
            </a:r>
            <a:r>
              <a:rPr lang="zh-CN" altLang="en-US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）是一个基于超文本方式的信息查询工具。</a:t>
            </a:r>
          </a:p>
          <a:p>
            <a:pPr lvl="1">
              <a:defRPr/>
            </a:pPr>
            <a:r>
              <a:rPr lang="zh-CN" altLang="en-US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特点：图形界面、操作简单、图文并茂显示方式。</a:t>
            </a:r>
          </a:p>
          <a:p>
            <a:pPr lvl="1">
              <a:defRPr/>
            </a:pPr>
            <a:r>
              <a:rPr lang="en-US" altLang="zh-CN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WWW</a:t>
            </a:r>
            <a:r>
              <a:rPr lang="zh-CN" altLang="en-US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是一个分布式的超媒体系统。通超文本传输协议（</a:t>
            </a:r>
            <a:r>
              <a:rPr lang="en-US" altLang="zh-CN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HTTP</a:t>
            </a:r>
            <a:r>
              <a:rPr lang="zh-CN" altLang="en-US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）传递信息。基本单位是网页。</a:t>
            </a:r>
          </a:p>
        </p:txBody>
      </p:sp>
    </p:spTree>
    <p:extLst>
      <p:ext uri="{BB962C8B-B14F-4D97-AF65-F5344CB8AC3E}">
        <p14:creationId xmlns:p14="http://schemas.microsoft.com/office/powerpoint/2010/main" val="369977445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928777" y="3766868"/>
            <a:ext cx="6934200" cy="243840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tx2"/>
              </a:buClr>
              <a:buSzPct val="115000"/>
              <a:buFont typeface="Wingdings" panose="05000000000000000000" pitchFamily="2" charset="2"/>
              <a:buChar char="§"/>
              <a:defRPr sz="3200">
                <a:solidFill>
                  <a:srgbClr val="161616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800">
                <a:solidFill>
                  <a:srgbClr val="161616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rgbClr val="161616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61616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rgbClr val="161616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61616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61616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61616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61616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Rectangle 4"/>
          <p:cNvSpPr txBox="1">
            <a:spLocks noChangeArrowheads="1"/>
          </p:cNvSpPr>
          <p:nvPr/>
        </p:nvSpPr>
        <p:spPr>
          <a:xfrm>
            <a:off x="904965" y="795068"/>
            <a:ext cx="7777162" cy="5181600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None/>
            </a:pPr>
            <a:r>
              <a:rPr lang="en-US" altLang="zh-CN" sz="2400" dirty="0" smtClean="0">
                <a:solidFill>
                  <a:srgbClr val="53C3B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400" dirty="0" smtClean="0">
                <a:solidFill>
                  <a:srgbClr val="53C3B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r>
              <a:rPr lang="en-US" altLang="zh-CN" sz="2400" dirty="0" smtClean="0">
                <a:solidFill>
                  <a:srgbClr val="53C3B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URL</a:t>
            </a:r>
          </a:p>
          <a:p>
            <a:pPr lvl="1"/>
            <a:r>
              <a:rPr lang="en-US" altLang="zh-CN" sz="2400" dirty="0" smtClean="0">
                <a:solidFill>
                  <a:srgbClr val="53C3B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URL</a:t>
            </a:r>
            <a:r>
              <a:rPr lang="zh-CN" altLang="en-US" sz="2400" dirty="0" smtClean="0">
                <a:solidFill>
                  <a:srgbClr val="53C3B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400" dirty="0" smtClean="0">
                <a:solidFill>
                  <a:srgbClr val="53C3B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uniform resource locator</a:t>
            </a:r>
            <a:r>
              <a:rPr lang="zh-CN" altLang="en-US" sz="2400" dirty="0" smtClean="0">
                <a:solidFill>
                  <a:srgbClr val="53C3B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）统一资源定位符。</a:t>
            </a:r>
          </a:p>
          <a:p>
            <a:pPr lvl="1"/>
            <a:r>
              <a:rPr lang="zh-CN" altLang="en-US" sz="2400" dirty="0" smtClean="0">
                <a:solidFill>
                  <a:srgbClr val="53C3B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格式：协议名</a:t>
            </a:r>
            <a:r>
              <a:rPr lang="en-US" altLang="zh-CN" sz="2400" dirty="0" smtClean="0">
                <a:solidFill>
                  <a:srgbClr val="53C3B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://</a:t>
            </a:r>
            <a:r>
              <a:rPr lang="zh-CN" altLang="en-US" sz="2400" dirty="0" smtClean="0">
                <a:solidFill>
                  <a:srgbClr val="53C3B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域名</a:t>
            </a:r>
            <a:r>
              <a:rPr lang="en-US" altLang="zh-CN" sz="2400" dirty="0" smtClean="0">
                <a:solidFill>
                  <a:srgbClr val="53C3B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CN" altLang="en-US" sz="2400" dirty="0" smtClean="0">
                <a:solidFill>
                  <a:srgbClr val="53C3B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目录名</a:t>
            </a:r>
            <a:r>
              <a:rPr lang="en-US" altLang="zh-CN" sz="2400" dirty="0" smtClean="0">
                <a:solidFill>
                  <a:srgbClr val="53C3B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CN" altLang="en-US" sz="2400" dirty="0" smtClean="0">
                <a:solidFill>
                  <a:srgbClr val="53C3B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文件名</a:t>
            </a:r>
          </a:p>
          <a:p>
            <a:pPr>
              <a:buFont typeface="Wingdings" panose="05000000000000000000" pitchFamily="2" charset="2"/>
              <a:buNone/>
            </a:pPr>
            <a:r>
              <a:rPr lang="zh-CN" altLang="en-US" sz="2400" dirty="0" smtClean="0">
                <a:solidFill>
                  <a:srgbClr val="53C3B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如：</a:t>
            </a:r>
            <a:r>
              <a:rPr lang="en-US" altLang="zh-CN" sz="2400" dirty="0" smtClean="0">
                <a:solidFill>
                  <a:srgbClr val="53C3B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HTTP://WWW.163.COM/NEWS/01.HTML</a:t>
            </a: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1766977" y="3781156"/>
            <a:ext cx="40005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tx2"/>
              </a:buClr>
              <a:buSzPct val="115000"/>
              <a:buFont typeface="Wingdings" panose="05000000000000000000" pitchFamily="2" charset="2"/>
              <a:buChar char="§"/>
              <a:defRPr sz="3200">
                <a:solidFill>
                  <a:srgbClr val="161616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800">
                <a:solidFill>
                  <a:srgbClr val="161616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rgbClr val="161616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61616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rgbClr val="161616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61616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61616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61616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61616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1800" b="1">
                <a:solidFill>
                  <a:srgbClr val="FF0000"/>
                </a:solidFill>
                <a:latin typeface="Times New Roman" panose="02020603050405020304" pitchFamily="18" charset="0"/>
              </a:rPr>
              <a:t>协议                                                  作用</a:t>
            </a:r>
          </a:p>
        </p:txBody>
      </p:sp>
      <p:sp>
        <p:nvSpPr>
          <p:cNvPr id="8" name="Text Box 6"/>
          <p:cNvSpPr txBox="1">
            <a:spLocks noChangeArrowheads="1"/>
          </p:cNvSpPr>
          <p:nvPr/>
        </p:nvSpPr>
        <p:spPr bwMode="auto">
          <a:xfrm>
            <a:off x="1004977" y="4131993"/>
            <a:ext cx="6584950" cy="207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tx2"/>
              </a:buClr>
              <a:buSzPct val="115000"/>
              <a:buFont typeface="Wingdings" panose="05000000000000000000" pitchFamily="2" charset="2"/>
              <a:buChar char="§"/>
              <a:defRPr sz="3200">
                <a:solidFill>
                  <a:srgbClr val="161616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800">
                <a:solidFill>
                  <a:srgbClr val="161616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rgbClr val="161616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61616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rgbClr val="161616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61616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61616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61616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61616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1800">
                <a:solidFill>
                  <a:schemeClr val="tx1"/>
                </a:solidFill>
                <a:latin typeface="Times New Roman" panose="02020603050405020304" pitchFamily="18" charset="0"/>
              </a:rPr>
              <a:t>Http                                                </a:t>
            </a:r>
            <a:r>
              <a:rPr lang="zh-CN" altLang="en-US" sz="1800">
                <a:solidFill>
                  <a:schemeClr val="tx1"/>
                </a:solidFill>
                <a:latin typeface="Times New Roman" panose="02020603050405020304" pitchFamily="18" charset="0"/>
              </a:rPr>
              <a:t>用于访问大多数</a:t>
            </a:r>
            <a:r>
              <a:rPr lang="en-US" altLang="zh-CN" sz="1800">
                <a:solidFill>
                  <a:schemeClr val="tx1"/>
                </a:solidFill>
                <a:latin typeface="Times New Roman" panose="02020603050405020304" pitchFamily="18" charset="0"/>
              </a:rPr>
              <a:t>WEB</a:t>
            </a:r>
            <a:r>
              <a:rPr lang="zh-CN" altLang="en-US" sz="1800">
                <a:solidFill>
                  <a:schemeClr val="tx1"/>
                </a:solidFill>
                <a:latin typeface="Times New Roman" panose="02020603050405020304" pitchFamily="18" charset="0"/>
              </a:rPr>
              <a:t>页面的协议</a:t>
            </a:r>
          </a:p>
          <a:p>
            <a:pPr>
              <a:lnSpc>
                <a:spcPct val="12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1800">
                <a:solidFill>
                  <a:schemeClr val="tx1"/>
                </a:solidFill>
                <a:latin typeface="Times New Roman" panose="02020603050405020304" pitchFamily="18" charset="0"/>
              </a:rPr>
              <a:t>Ftp                                                  </a:t>
            </a:r>
            <a:r>
              <a:rPr lang="zh-CN" altLang="en-US" sz="1800">
                <a:solidFill>
                  <a:schemeClr val="tx1"/>
                </a:solidFill>
                <a:latin typeface="Times New Roman" panose="02020603050405020304" pitchFamily="18" charset="0"/>
              </a:rPr>
              <a:t>用于文件传输的协议</a:t>
            </a:r>
          </a:p>
          <a:p>
            <a:pPr>
              <a:lnSpc>
                <a:spcPct val="12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1800">
                <a:solidFill>
                  <a:schemeClr val="tx1"/>
                </a:solidFill>
                <a:latin typeface="Times New Roman" panose="02020603050405020304" pitchFamily="18" charset="0"/>
              </a:rPr>
              <a:t>Telnet                                             </a:t>
            </a:r>
            <a:r>
              <a:rPr lang="zh-CN" altLang="en-US" sz="1800">
                <a:solidFill>
                  <a:schemeClr val="tx1"/>
                </a:solidFill>
                <a:latin typeface="Times New Roman" panose="02020603050405020304" pitchFamily="18" charset="0"/>
              </a:rPr>
              <a:t>用于远程登录的协议</a:t>
            </a:r>
          </a:p>
          <a:p>
            <a:pPr>
              <a:lnSpc>
                <a:spcPct val="12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1800">
                <a:solidFill>
                  <a:schemeClr val="tx1"/>
                </a:solidFill>
                <a:latin typeface="Times New Roman" panose="02020603050405020304" pitchFamily="18" charset="0"/>
              </a:rPr>
              <a:t>News                                              </a:t>
            </a:r>
            <a:r>
              <a:rPr lang="zh-CN" altLang="en-US" sz="1800">
                <a:solidFill>
                  <a:schemeClr val="tx1"/>
                </a:solidFill>
                <a:latin typeface="Times New Roman" panose="02020603050405020304" pitchFamily="18" charset="0"/>
              </a:rPr>
              <a:t>用于阅读新闻的协议</a:t>
            </a:r>
          </a:p>
          <a:p>
            <a:pPr>
              <a:lnSpc>
                <a:spcPct val="12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1800">
                <a:solidFill>
                  <a:schemeClr val="tx1"/>
                </a:solidFill>
                <a:latin typeface="Times New Roman" panose="02020603050405020304" pitchFamily="18" charset="0"/>
              </a:rPr>
              <a:t>Wais                                               </a:t>
            </a:r>
            <a:r>
              <a:rPr lang="zh-CN" altLang="en-US" sz="1800">
                <a:solidFill>
                  <a:schemeClr val="tx1"/>
                </a:solidFill>
                <a:latin typeface="Times New Roman" panose="02020603050405020304" pitchFamily="18" charset="0"/>
              </a:rPr>
              <a:t>用于访问广域信息服务网站</a:t>
            </a:r>
          </a:p>
          <a:p>
            <a:pPr>
              <a:lnSpc>
                <a:spcPct val="12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1800">
                <a:solidFill>
                  <a:schemeClr val="tx1"/>
                </a:solidFill>
                <a:latin typeface="Times New Roman" panose="02020603050405020304" pitchFamily="18" charset="0"/>
              </a:rPr>
              <a:t>Gopher                                            </a:t>
            </a:r>
            <a:r>
              <a:rPr lang="zh-CN" altLang="en-US" sz="1800">
                <a:solidFill>
                  <a:schemeClr val="tx1"/>
                </a:solidFill>
                <a:latin typeface="Times New Roman" panose="02020603050405020304" pitchFamily="18" charset="0"/>
              </a:rPr>
              <a:t>用于访问</a:t>
            </a:r>
            <a:r>
              <a:rPr lang="en-US" altLang="zh-CN" sz="1800">
                <a:solidFill>
                  <a:schemeClr val="tx1"/>
                </a:solidFill>
                <a:latin typeface="Times New Roman" panose="02020603050405020304" pitchFamily="18" charset="0"/>
              </a:rPr>
              <a:t>gopher</a:t>
            </a:r>
            <a:r>
              <a:rPr lang="zh-CN" altLang="en-US" sz="1800">
                <a:solidFill>
                  <a:schemeClr val="tx1"/>
                </a:solidFill>
                <a:latin typeface="Times New Roman" panose="02020603050405020304" pitchFamily="18" charset="0"/>
              </a:rPr>
              <a:t>服务器</a:t>
            </a:r>
          </a:p>
        </p:txBody>
      </p:sp>
      <p:sp>
        <p:nvSpPr>
          <p:cNvPr id="9" name="Line 7"/>
          <p:cNvSpPr>
            <a:spLocks noChangeShapeType="1"/>
          </p:cNvSpPr>
          <p:nvPr/>
        </p:nvSpPr>
        <p:spPr bwMode="auto">
          <a:xfrm>
            <a:off x="928777" y="4528868"/>
            <a:ext cx="6934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" name="Line 8"/>
          <p:cNvSpPr>
            <a:spLocks noChangeShapeType="1"/>
          </p:cNvSpPr>
          <p:nvPr/>
        </p:nvSpPr>
        <p:spPr bwMode="auto">
          <a:xfrm>
            <a:off x="928777" y="4833668"/>
            <a:ext cx="6934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" name="Line 9"/>
          <p:cNvSpPr>
            <a:spLocks noChangeShapeType="1"/>
          </p:cNvSpPr>
          <p:nvPr/>
        </p:nvSpPr>
        <p:spPr bwMode="auto">
          <a:xfrm>
            <a:off x="928777" y="5214668"/>
            <a:ext cx="6934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" name="Line 10"/>
          <p:cNvSpPr>
            <a:spLocks noChangeShapeType="1"/>
          </p:cNvSpPr>
          <p:nvPr/>
        </p:nvSpPr>
        <p:spPr bwMode="auto">
          <a:xfrm>
            <a:off x="928777" y="5519468"/>
            <a:ext cx="6934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" name="Line 11"/>
          <p:cNvSpPr>
            <a:spLocks noChangeShapeType="1"/>
          </p:cNvSpPr>
          <p:nvPr/>
        </p:nvSpPr>
        <p:spPr bwMode="auto">
          <a:xfrm>
            <a:off x="928777" y="5824268"/>
            <a:ext cx="6934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" name="Line 12"/>
          <p:cNvSpPr>
            <a:spLocks noChangeShapeType="1"/>
          </p:cNvSpPr>
          <p:nvPr/>
        </p:nvSpPr>
        <p:spPr bwMode="auto">
          <a:xfrm>
            <a:off x="928777" y="6205268"/>
            <a:ext cx="6934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" name="Line 13"/>
          <p:cNvSpPr>
            <a:spLocks noChangeShapeType="1"/>
          </p:cNvSpPr>
          <p:nvPr/>
        </p:nvSpPr>
        <p:spPr bwMode="auto">
          <a:xfrm>
            <a:off x="928777" y="4147868"/>
            <a:ext cx="6934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" name="Line 14"/>
          <p:cNvSpPr>
            <a:spLocks noChangeShapeType="1"/>
          </p:cNvSpPr>
          <p:nvPr/>
        </p:nvSpPr>
        <p:spPr bwMode="auto">
          <a:xfrm>
            <a:off x="3214777" y="3766868"/>
            <a:ext cx="0" cy="2438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121336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 noChangeArrowheads="1"/>
          </p:cNvSpPr>
          <p:nvPr/>
        </p:nvSpPr>
        <p:spPr>
          <a:xfrm>
            <a:off x="839637" y="926261"/>
            <a:ext cx="7740650" cy="5314950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  <a:buFont typeface="Wingdings" panose="05000000000000000000" pitchFamily="2" charset="2"/>
              <a:buNone/>
              <a:defRPr/>
            </a:pPr>
            <a:r>
              <a:rPr lang="en-US" altLang="zh-CN" sz="2400" dirty="0" smtClean="0">
                <a:solidFill>
                  <a:srgbClr val="317FB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2400" dirty="0" smtClean="0">
                <a:solidFill>
                  <a:srgbClr val="317FB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）浏览器（</a:t>
            </a:r>
            <a:r>
              <a:rPr lang="en-US" altLang="zh-CN" sz="2400" dirty="0" smtClean="0">
                <a:solidFill>
                  <a:srgbClr val="317FB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Browser</a:t>
            </a:r>
            <a:r>
              <a:rPr lang="zh-CN" altLang="en-US" sz="2400" dirty="0" smtClean="0">
                <a:solidFill>
                  <a:srgbClr val="317FB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endParaRPr lang="en-US" altLang="zh-CN" sz="2400" dirty="0" smtClean="0">
              <a:solidFill>
                <a:srgbClr val="317FB7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90000"/>
              </a:lnSpc>
              <a:buFont typeface="Wingdings" panose="05000000000000000000" pitchFamily="2" charset="2"/>
              <a:buNone/>
              <a:defRPr/>
            </a:pPr>
            <a:endParaRPr lang="zh-CN" altLang="en-US" sz="2400" dirty="0" smtClean="0">
              <a:solidFill>
                <a:srgbClr val="317FB7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457200" lvl="1" indent="0">
              <a:lnSpc>
                <a:spcPct val="90000"/>
              </a:lnSpc>
              <a:buFont typeface="Wingdings" panose="05000000000000000000" pitchFamily="2" charset="2"/>
              <a:buNone/>
              <a:defRPr/>
            </a:pPr>
            <a:r>
              <a:rPr lang="zh-CN" altLang="en-US" sz="2400" dirty="0" smtClean="0">
                <a:solidFill>
                  <a:srgbClr val="53C3B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帮助人们实施上网目的的工具。</a:t>
            </a:r>
            <a:endParaRPr lang="en-US" altLang="zh-CN" sz="2400" dirty="0" smtClean="0">
              <a:solidFill>
                <a:srgbClr val="53C3B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1">
              <a:lnSpc>
                <a:spcPct val="90000"/>
              </a:lnSpc>
              <a:defRPr/>
            </a:pPr>
            <a:endParaRPr lang="en-US" altLang="zh-CN" sz="2400" dirty="0" smtClean="0">
              <a:solidFill>
                <a:srgbClr val="53C3B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457200" lvl="1" indent="0">
              <a:lnSpc>
                <a:spcPct val="90000"/>
              </a:lnSpc>
              <a:buFont typeface="Wingdings" panose="05000000000000000000" pitchFamily="2" charset="2"/>
              <a:buNone/>
              <a:defRPr/>
            </a:pPr>
            <a:endParaRPr lang="zh-CN" altLang="en-US" sz="2400" dirty="0" smtClean="0">
              <a:solidFill>
                <a:srgbClr val="53C3B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90000"/>
              </a:lnSpc>
              <a:buFont typeface="Wingdings" panose="05000000000000000000" pitchFamily="2" charset="2"/>
              <a:buNone/>
              <a:defRPr/>
            </a:pPr>
            <a:r>
              <a:rPr lang="zh-CN" altLang="en-US" sz="2400" dirty="0" smtClean="0">
                <a:solidFill>
                  <a:srgbClr val="53C3B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常用浏览器有哪些？属于哪个公司？</a:t>
            </a:r>
          </a:p>
        </p:txBody>
      </p:sp>
    </p:spTree>
    <p:extLst>
      <p:ext uri="{BB962C8B-B14F-4D97-AF65-F5344CB8AC3E}">
        <p14:creationId xmlns:p14="http://schemas.microsoft.com/office/powerpoint/2010/main" val="188151107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 noChangeArrowheads="1"/>
          </p:cNvSpPr>
          <p:nvPr/>
        </p:nvSpPr>
        <p:spPr>
          <a:xfrm>
            <a:off x="884207" y="807140"/>
            <a:ext cx="8305800" cy="5486400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None/>
              <a:defRPr/>
            </a:pPr>
            <a:r>
              <a:rPr lang="en-US" altLang="zh-CN" sz="2400" dirty="0" smtClean="0">
                <a:solidFill>
                  <a:srgbClr val="317FB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2400" dirty="0" smtClean="0">
                <a:solidFill>
                  <a:srgbClr val="317FB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使用浏览器收集信息（以</a:t>
            </a:r>
            <a:r>
              <a:rPr lang="en-US" altLang="zh-CN" sz="2400" dirty="0" smtClean="0">
                <a:solidFill>
                  <a:srgbClr val="317FB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IE</a:t>
            </a:r>
            <a:r>
              <a:rPr lang="zh-CN" altLang="en-US" sz="2400" dirty="0" smtClean="0">
                <a:solidFill>
                  <a:srgbClr val="317FB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为例）</a:t>
            </a:r>
          </a:p>
          <a:p>
            <a:pPr>
              <a:buFont typeface="Wingdings" panose="05000000000000000000" pitchFamily="2" charset="2"/>
              <a:buNone/>
              <a:defRPr/>
            </a:pPr>
            <a:r>
              <a:rPr lang="en-US" altLang="zh-CN" sz="2400" dirty="0" smtClean="0">
                <a:solidFill>
                  <a:srgbClr val="53C3B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400" dirty="0" smtClean="0">
                <a:solidFill>
                  <a:srgbClr val="53C3B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）浏览网页</a:t>
            </a:r>
          </a:p>
          <a:p>
            <a:pPr lvl="1">
              <a:defRPr/>
            </a:pPr>
            <a:r>
              <a:rPr lang="en-US" altLang="zh-CN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</a:t>
            </a:r>
            <a:r>
              <a:rPr lang="zh-CN" altLang="en-US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）进入指定网站的方法</a:t>
            </a:r>
          </a:p>
          <a:p>
            <a:pPr lvl="1">
              <a:defRPr/>
            </a:pPr>
            <a:r>
              <a:rPr lang="en-US" altLang="zh-CN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B</a:t>
            </a:r>
            <a:r>
              <a:rPr lang="zh-CN" altLang="en-US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）浏览操作；</a:t>
            </a:r>
          </a:p>
          <a:p>
            <a:pPr>
              <a:buFont typeface="Wingdings" panose="05000000000000000000" pitchFamily="2" charset="2"/>
              <a:buNone/>
              <a:defRPr/>
            </a:pPr>
            <a:r>
              <a:rPr lang="en-US" altLang="zh-CN" sz="2400" dirty="0" smtClean="0">
                <a:solidFill>
                  <a:srgbClr val="53C3B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400" dirty="0" smtClean="0">
                <a:solidFill>
                  <a:srgbClr val="53C3B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）选用语言编码</a:t>
            </a:r>
          </a:p>
          <a:p>
            <a:pPr>
              <a:buFont typeface="Wingdings" panose="05000000000000000000" pitchFamily="2" charset="2"/>
              <a:buNone/>
              <a:defRPr/>
            </a:pPr>
            <a:r>
              <a:rPr lang="en-US" altLang="zh-CN" sz="2400" dirty="0" smtClean="0">
                <a:solidFill>
                  <a:srgbClr val="53C3B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2400" dirty="0" smtClean="0">
                <a:solidFill>
                  <a:srgbClr val="53C3B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）使用收藏夹</a:t>
            </a:r>
          </a:p>
          <a:p>
            <a:pPr lvl="1">
              <a:defRPr/>
            </a:pPr>
            <a:r>
              <a:rPr lang="en-US" altLang="zh-CN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</a:t>
            </a:r>
            <a:r>
              <a:rPr lang="zh-CN" altLang="en-US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）分类；</a:t>
            </a:r>
            <a:r>
              <a:rPr lang="en-US" altLang="zh-CN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B</a:t>
            </a:r>
            <a:r>
              <a:rPr lang="zh-CN" altLang="en-US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）添加；</a:t>
            </a:r>
            <a:r>
              <a:rPr lang="en-US" altLang="zh-CN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</a:t>
            </a:r>
            <a:r>
              <a:rPr lang="zh-CN" altLang="en-US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）保存；</a:t>
            </a:r>
            <a:r>
              <a:rPr lang="en-US" altLang="zh-CN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D</a:t>
            </a:r>
            <a:r>
              <a:rPr lang="zh-CN" altLang="en-US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）恢复</a:t>
            </a:r>
          </a:p>
          <a:p>
            <a:pPr>
              <a:buFont typeface="Wingdings" panose="05000000000000000000" pitchFamily="2" charset="2"/>
              <a:buNone/>
              <a:defRPr/>
            </a:pPr>
            <a:r>
              <a:rPr lang="en-US" altLang="zh-CN" sz="2400" dirty="0" smtClean="0">
                <a:solidFill>
                  <a:srgbClr val="53C3B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2400" dirty="0" smtClean="0">
                <a:solidFill>
                  <a:srgbClr val="53C3B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）保存网页或网页中的内容</a:t>
            </a:r>
          </a:p>
          <a:p>
            <a:pPr lvl="1">
              <a:defRPr/>
            </a:pPr>
            <a:r>
              <a:rPr lang="en-US" altLang="zh-CN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</a:t>
            </a:r>
            <a:r>
              <a:rPr lang="zh-CN" altLang="en-US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）保存当前网页；</a:t>
            </a:r>
            <a:r>
              <a:rPr lang="en-US" altLang="zh-CN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B</a:t>
            </a:r>
            <a:r>
              <a:rPr lang="zh-CN" altLang="en-US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）保存网页中的内容；</a:t>
            </a:r>
            <a:endParaRPr lang="en-US" altLang="zh-CN" sz="2400" dirty="0" smtClean="0">
              <a:solidFill>
                <a:srgbClr val="F4902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57150" indent="0">
              <a:buFont typeface="Wingdings" panose="05000000000000000000" pitchFamily="2" charset="2"/>
              <a:buNone/>
              <a:defRPr/>
            </a:pPr>
            <a:r>
              <a:rPr lang="en-US" altLang="zh-CN" sz="2400" dirty="0" smtClean="0">
                <a:solidFill>
                  <a:srgbClr val="53C3B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r>
              <a:rPr lang="zh-CN" altLang="en-US" sz="2400" dirty="0" smtClean="0">
                <a:solidFill>
                  <a:srgbClr val="53C3B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r>
              <a:rPr lang="en-US" altLang="zh-CN" sz="2400" dirty="0" smtClean="0">
                <a:solidFill>
                  <a:srgbClr val="53C3B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IE</a:t>
            </a:r>
            <a:r>
              <a:rPr lang="zh-CN" altLang="en-US" sz="2400" dirty="0" smtClean="0">
                <a:solidFill>
                  <a:srgbClr val="53C3B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的选项设置</a:t>
            </a:r>
            <a:endParaRPr lang="en-US" altLang="zh-CN" sz="2400" dirty="0" smtClean="0">
              <a:solidFill>
                <a:srgbClr val="53C3B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457200" lvl="1" indent="0">
              <a:buFont typeface="Wingdings" panose="05000000000000000000" pitchFamily="2" charset="2"/>
              <a:buNone/>
              <a:defRPr/>
            </a:pPr>
            <a:endParaRPr lang="zh-CN" altLang="en-US" sz="2400" dirty="0" smtClean="0">
              <a:solidFill>
                <a:srgbClr val="317FB7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defRPr/>
            </a:pPr>
            <a:endParaRPr lang="zh-CN" altLang="en-US" sz="2400" dirty="0" smtClean="0">
              <a:solidFill>
                <a:srgbClr val="317FB7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defRPr/>
            </a:pPr>
            <a:endParaRPr lang="en-US" altLang="zh-CN" sz="2400" dirty="0" smtClean="0">
              <a:solidFill>
                <a:srgbClr val="317FB7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12393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 noChangeArrowheads="1"/>
          </p:cNvSpPr>
          <p:nvPr/>
        </p:nvSpPr>
        <p:spPr>
          <a:xfrm>
            <a:off x="887713" y="855453"/>
            <a:ext cx="7643812" cy="5181600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None/>
            </a:pPr>
            <a:r>
              <a:rPr lang="en-US" altLang="zh-CN" sz="2400" dirty="0" smtClean="0">
                <a:solidFill>
                  <a:srgbClr val="317FB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3.2.2</a:t>
            </a:r>
            <a:r>
              <a:rPr lang="zh-CN" altLang="en-US" sz="2400" dirty="0" smtClean="0">
                <a:solidFill>
                  <a:srgbClr val="317FB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电子邮件</a:t>
            </a:r>
          </a:p>
          <a:p>
            <a:pPr>
              <a:buFont typeface="Wingdings" panose="05000000000000000000" pitchFamily="2" charset="2"/>
              <a:buNone/>
            </a:pPr>
            <a:r>
              <a:rPr lang="en-US" altLang="zh-CN" sz="2400" dirty="0" smtClean="0">
                <a:solidFill>
                  <a:srgbClr val="53C3B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2400" dirty="0" smtClean="0">
                <a:solidFill>
                  <a:srgbClr val="53C3B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电子邮件知识</a:t>
            </a:r>
          </a:p>
          <a:p>
            <a:pPr lvl="1">
              <a:buFont typeface="Wingdings" panose="05000000000000000000" pitchFamily="2" charset="2"/>
              <a:buNone/>
            </a:pPr>
            <a:r>
              <a:rPr lang="en-US" altLang="zh-CN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）电子邮件服务：通过计算机网络与其他用户进行联系的现代通信手段。通过“存储转发”的方式进行传递。</a:t>
            </a:r>
          </a:p>
          <a:p>
            <a:pPr lvl="1"/>
            <a:r>
              <a:rPr lang="zh-CN" altLang="en-US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特点：方便、廉价、快捷。</a:t>
            </a:r>
          </a:p>
          <a:p>
            <a:endParaRPr lang="zh-CN" altLang="en-US" sz="2400" dirty="0" smtClean="0">
              <a:solidFill>
                <a:srgbClr val="F4902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en-US" altLang="zh-CN" sz="2400" dirty="0" smtClean="0">
              <a:solidFill>
                <a:srgbClr val="F4902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8318558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 noChangeArrowheads="1"/>
          </p:cNvSpPr>
          <p:nvPr/>
        </p:nvSpPr>
        <p:spPr>
          <a:xfrm>
            <a:off x="1017109" y="984849"/>
            <a:ext cx="7643812" cy="5181600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None/>
            </a:pPr>
            <a:r>
              <a:rPr lang="en-US" altLang="zh-CN" sz="2400" dirty="0" smtClean="0">
                <a:solidFill>
                  <a:srgbClr val="317FB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400" dirty="0" smtClean="0">
                <a:solidFill>
                  <a:srgbClr val="317FB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）电子邮件协议</a:t>
            </a:r>
          </a:p>
          <a:p>
            <a:pPr lvl="1"/>
            <a:r>
              <a:rPr lang="zh-CN" altLang="en-US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电子邮件服务吕包括发信息和收信两个过程。</a:t>
            </a:r>
          </a:p>
          <a:p>
            <a:pPr lvl="1"/>
            <a:r>
              <a:rPr lang="en-US" altLang="zh-CN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SMTP </a:t>
            </a:r>
            <a:r>
              <a:rPr lang="zh-CN" altLang="en-US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是负责发信协议；</a:t>
            </a:r>
          </a:p>
          <a:p>
            <a:pPr lvl="1"/>
            <a:r>
              <a:rPr lang="en-US" altLang="zh-CN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POP </a:t>
            </a:r>
            <a:r>
              <a:rPr lang="zh-CN" altLang="en-US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是负责收信协议；</a:t>
            </a:r>
          </a:p>
          <a:p>
            <a:pPr lvl="1"/>
            <a:r>
              <a:rPr lang="zh-CN" altLang="en-US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为接收邮件必须有邮件地址。</a:t>
            </a:r>
          </a:p>
          <a:p>
            <a:pPr lvl="1"/>
            <a:r>
              <a:rPr lang="zh-CN" altLang="en-US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格式：</a:t>
            </a:r>
            <a:r>
              <a:rPr lang="en-US" altLang="zh-CN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China @ 126.com </a:t>
            </a:r>
          </a:p>
          <a:p>
            <a:pPr lvl="1"/>
            <a:r>
              <a:rPr lang="en-US" altLang="zh-CN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123456@qq.com</a:t>
            </a:r>
          </a:p>
        </p:txBody>
      </p:sp>
    </p:spTree>
    <p:extLst>
      <p:ext uri="{BB962C8B-B14F-4D97-AF65-F5344CB8AC3E}">
        <p14:creationId xmlns:p14="http://schemas.microsoft.com/office/powerpoint/2010/main" val="188419396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 noChangeArrowheads="1"/>
          </p:cNvSpPr>
          <p:nvPr/>
        </p:nvSpPr>
        <p:spPr>
          <a:xfrm>
            <a:off x="882770" y="917634"/>
            <a:ext cx="8131175" cy="5391150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None/>
              <a:defRPr/>
            </a:pPr>
            <a:r>
              <a:rPr lang="en-US" altLang="zh-CN" sz="2400" dirty="0" smtClean="0">
                <a:solidFill>
                  <a:srgbClr val="53C3B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2400" dirty="0" smtClean="0">
                <a:solidFill>
                  <a:srgbClr val="53C3B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）电子邮件使用方式</a:t>
            </a:r>
          </a:p>
          <a:p>
            <a:pPr lvl="1">
              <a:defRPr/>
            </a:pPr>
            <a:r>
              <a:rPr lang="zh-CN" altLang="en-US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在</a:t>
            </a:r>
            <a:r>
              <a:rPr lang="en-US" altLang="zh-CN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WINDOWS </a:t>
            </a:r>
            <a:r>
              <a:rPr lang="zh-CN" altLang="en-US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环境下有：</a:t>
            </a:r>
            <a:r>
              <a:rPr lang="en-US" altLang="zh-CN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WWW </a:t>
            </a:r>
            <a:r>
              <a:rPr lang="zh-CN" altLang="en-US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方式（使用浏览器访问服务器）和客户端方式（安装邮件客户端程序如</a:t>
            </a:r>
            <a:r>
              <a:rPr lang="en-US" altLang="zh-CN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outlook express</a:t>
            </a:r>
            <a:r>
              <a:rPr lang="zh-CN" altLang="en-US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2400" dirty="0" err="1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foxmail</a:t>
            </a:r>
            <a:r>
              <a:rPr lang="zh-CN" altLang="en-US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）。</a:t>
            </a:r>
          </a:p>
          <a:p>
            <a:pPr>
              <a:buFont typeface="Wingdings" panose="05000000000000000000" pitchFamily="2" charset="2"/>
              <a:buNone/>
              <a:defRPr/>
            </a:pPr>
            <a:r>
              <a:rPr lang="en-US" altLang="zh-CN" sz="2400" dirty="0" smtClean="0">
                <a:solidFill>
                  <a:srgbClr val="53C3B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2400" dirty="0" smtClean="0">
                <a:solidFill>
                  <a:srgbClr val="53C3B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使用电子邮件交换信息</a:t>
            </a:r>
            <a:endParaRPr lang="en-US" altLang="zh-CN" sz="2400" dirty="0" smtClean="0">
              <a:solidFill>
                <a:srgbClr val="53C3B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buFont typeface="Wingdings" panose="05000000000000000000" pitchFamily="2" charset="2"/>
              <a:buNone/>
              <a:defRPr/>
            </a:pPr>
            <a:r>
              <a:rPr lang="zh-CN" altLang="en-US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（使用手机操作完成）</a:t>
            </a:r>
            <a:endParaRPr lang="en-US" altLang="zh-CN" sz="2400" dirty="0" smtClean="0">
              <a:solidFill>
                <a:srgbClr val="F4902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buFont typeface="Wingdings" panose="05000000000000000000" pitchFamily="2" charset="2"/>
              <a:buNone/>
              <a:defRPr/>
            </a:pPr>
            <a:r>
              <a:rPr lang="zh-CN" altLang="en-US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发送邮件，成功后截图。</a:t>
            </a:r>
          </a:p>
        </p:txBody>
      </p:sp>
    </p:spTree>
    <p:extLst>
      <p:ext uri="{BB962C8B-B14F-4D97-AF65-F5344CB8AC3E}">
        <p14:creationId xmlns:p14="http://schemas.microsoft.com/office/powerpoint/2010/main" val="344044762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 noChangeArrowheads="1"/>
          </p:cNvSpPr>
          <p:nvPr/>
        </p:nvSpPr>
        <p:spPr>
          <a:xfrm>
            <a:off x="904966" y="812321"/>
            <a:ext cx="7643812" cy="5181600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None/>
            </a:pPr>
            <a:r>
              <a:rPr lang="en-US" altLang="zh-CN" sz="2400" dirty="0" smtClean="0">
                <a:solidFill>
                  <a:srgbClr val="317FB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3.2.3</a:t>
            </a:r>
            <a:r>
              <a:rPr lang="zh-CN" altLang="en-US" sz="2400" dirty="0" smtClean="0">
                <a:solidFill>
                  <a:srgbClr val="317FB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搜索引擎</a:t>
            </a:r>
          </a:p>
          <a:p>
            <a:pPr>
              <a:buFont typeface="Wingdings" panose="05000000000000000000" pitchFamily="2" charset="2"/>
              <a:buNone/>
            </a:pPr>
            <a:r>
              <a:rPr lang="zh-CN" altLang="en-US" sz="2400" dirty="0" smtClean="0">
                <a:solidFill>
                  <a:srgbClr val="53C3B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搜索引擎相关知识</a:t>
            </a:r>
          </a:p>
          <a:p>
            <a:pPr>
              <a:buFont typeface="Wingdings" panose="05000000000000000000" pitchFamily="2" charset="2"/>
              <a:buNone/>
            </a:pPr>
            <a:r>
              <a:rPr lang="en-US" altLang="zh-CN" sz="2400" dirty="0" smtClean="0">
                <a:solidFill>
                  <a:srgbClr val="53C3B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400" dirty="0" smtClean="0">
                <a:solidFill>
                  <a:srgbClr val="53C3B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）概念：</a:t>
            </a:r>
            <a:r>
              <a:rPr lang="zh-CN" altLang="en-US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在互联网中用来进行搜索的程序叫搜索引擎（</a:t>
            </a:r>
            <a:r>
              <a:rPr lang="en-US" altLang="zh-CN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Search Engine</a:t>
            </a:r>
            <a:r>
              <a:rPr lang="zh-CN" altLang="en-US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），它是一类运行特殊程序、专用于帮助用户查询互联网信息。</a:t>
            </a:r>
          </a:p>
          <a:p>
            <a:pPr lvl="1"/>
            <a:r>
              <a:rPr lang="zh-CN" altLang="en-US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由信息查询系统、信息管理系统、信息检索系统三部分组成。</a:t>
            </a:r>
          </a:p>
        </p:txBody>
      </p:sp>
    </p:spTree>
    <p:extLst>
      <p:ext uri="{BB962C8B-B14F-4D97-AF65-F5344CB8AC3E}">
        <p14:creationId xmlns:p14="http://schemas.microsoft.com/office/powerpoint/2010/main" val="182198284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 noChangeArrowheads="1"/>
          </p:cNvSpPr>
          <p:nvPr/>
        </p:nvSpPr>
        <p:spPr>
          <a:xfrm>
            <a:off x="813759" y="831371"/>
            <a:ext cx="7740650" cy="5391150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None/>
              <a:defRPr/>
            </a:pPr>
            <a:r>
              <a:rPr lang="en-US" altLang="zh-CN" sz="2800" dirty="0" smtClean="0">
                <a:solidFill>
                  <a:srgbClr val="317FB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800" dirty="0" smtClean="0">
                <a:solidFill>
                  <a:srgbClr val="317FB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）搜索引擎的分类及特点</a:t>
            </a:r>
          </a:p>
          <a:p>
            <a:pPr lvl="1">
              <a:defRPr/>
            </a:pPr>
            <a:r>
              <a:rPr lang="zh-CN" altLang="en-US" sz="2400" b="1" u="sng" dirty="0" smtClean="0">
                <a:solidFill>
                  <a:srgbClr val="53C3B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目录搜索引擎</a:t>
            </a:r>
            <a:r>
              <a:rPr lang="zh-CN" altLang="en-US" sz="2400" dirty="0" smtClean="0">
                <a:solidFill>
                  <a:srgbClr val="53C3B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zh-CN" altLang="en-US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它是以人工方式或半自动化方式搜集信息。严格意上算不上搜索引擎。如</a:t>
            </a:r>
            <a:r>
              <a:rPr lang="en-US" altLang="zh-CN" sz="2400" dirty="0" err="1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yaho</a:t>
            </a:r>
            <a:r>
              <a:rPr lang="zh-CN" altLang="en-US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DMOZ </a:t>
            </a:r>
          </a:p>
          <a:p>
            <a:pPr lvl="1">
              <a:defRPr/>
            </a:pPr>
            <a:r>
              <a:rPr lang="zh-CN" altLang="en-US" sz="2400" b="1" u="sng" dirty="0" smtClean="0">
                <a:solidFill>
                  <a:srgbClr val="53C3B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全文搜索引擎</a:t>
            </a:r>
            <a:r>
              <a:rPr lang="zh-CN" altLang="en-US" sz="2400" dirty="0" smtClean="0">
                <a:solidFill>
                  <a:srgbClr val="53C3B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zh-CN" altLang="en-US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它们从互联网上的各个网站提取信息，按一定的规则置入</a:t>
            </a:r>
            <a:r>
              <a:rPr lang="zh-CN" altLang="en-US" sz="2400" b="1" u="sng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数据库</a:t>
            </a:r>
            <a:r>
              <a:rPr lang="zh-CN" altLang="en-US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中，用户使用查询条件检索数据库中相匹配的记录，然后按一定的排列顺序将结果返回给用户，他们是真正的搜索引擎。如：</a:t>
            </a:r>
            <a:r>
              <a:rPr lang="en-US" altLang="zh-CN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google</a:t>
            </a:r>
            <a:r>
              <a:rPr lang="zh-CN" altLang="en-US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2400" dirty="0" err="1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baidu</a:t>
            </a:r>
            <a:r>
              <a:rPr lang="en-US" altLang="zh-CN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; </a:t>
            </a:r>
          </a:p>
          <a:p>
            <a:pPr lvl="1">
              <a:defRPr/>
            </a:pPr>
            <a:r>
              <a:rPr lang="zh-CN" altLang="en-US" sz="2400" b="1" u="sng" dirty="0" smtClean="0">
                <a:solidFill>
                  <a:srgbClr val="53C3B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元搜索引擎</a:t>
            </a:r>
            <a:r>
              <a:rPr lang="zh-CN" altLang="en-US" sz="2400" dirty="0" smtClean="0">
                <a:solidFill>
                  <a:srgbClr val="53C3B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zh-CN" altLang="en-US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接受用户查询请求时，同时在其他多个引擎上进行搜索，并将结果返回给用户。服务方式为面向网页的全文检索。如：</a:t>
            </a:r>
            <a:r>
              <a:rPr lang="en-US" altLang="zh-CN" sz="2400" dirty="0" err="1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infosapce</a:t>
            </a:r>
            <a:r>
              <a:rPr lang="zh-CN" altLang="en-US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dogpile; </a:t>
            </a:r>
          </a:p>
        </p:txBody>
      </p:sp>
    </p:spTree>
    <p:extLst>
      <p:ext uri="{BB962C8B-B14F-4D97-AF65-F5344CB8AC3E}">
        <p14:creationId xmlns:p14="http://schemas.microsoft.com/office/powerpoint/2010/main" val="353961586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 noChangeArrowheads="1"/>
          </p:cNvSpPr>
          <p:nvPr/>
        </p:nvSpPr>
        <p:spPr>
          <a:xfrm>
            <a:off x="839637" y="805492"/>
            <a:ext cx="8077200" cy="5314950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None/>
              <a:defRPr/>
            </a:pPr>
            <a:r>
              <a:rPr lang="en-US" altLang="zh-CN" sz="2400" dirty="0" smtClean="0">
                <a:solidFill>
                  <a:srgbClr val="53C3B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2400" dirty="0" smtClean="0">
                <a:solidFill>
                  <a:srgbClr val="53C3B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）常用的搜索引擎站点</a:t>
            </a:r>
          </a:p>
          <a:p>
            <a:pPr>
              <a:buFont typeface="Wingdings" panose="05000000000000000000" pitchFamily="2" charset="2"/>
              <a:buNone/>
              <a:defRPr/>
            </a:pPr>
            <a:r>
              <a:rPr lang="en-US" altLang="zh-CN" sz="2400" dirty="0" smtClean="0">
                <a:solidFill>
                  <a:srgbClr val="53C3B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2400" dirty="0" smtClean="0">
                <a:solidFill>
                  <a:srgbClr val="53C3B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）查询关键字（</a:t>
            </a:r>
            <a:r>
              <a:rPr lang="en-US" altLang="zh-CN" sz="2400" dirty="0" smtClean="0">
                <a:solidFill>
                  <a:srgbClr val="53C3B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Keywords</a:t>
            </a:r>
            <a:r>
              <a:rPr lang="zh-CN" altLang="en-US" sz="2400" dirty="0" smtClean="0">
                <a:solidFill>
                  <a:srgbClr val="53C3B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</a:p>
          <a:p>
            <a:pPr lvl="1">
              <a:defRPr/>
            </a:pPr>
            <a:r>
              <a:rPr lang="en-US" altLang="zh-CN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</a:t>
            </a:r>
            <a:r>
              <a:rPr lang="zh-CN" altLang="en-US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）准确反映主题；</a:t>
            </a:r>
          </a:p>
          <a:p>
            <a:pPr lvl="1">
              <a:defRPr/>
            </a:pPr>
            <a:r>
              <a:rPr lang="en-US" altLang="zh-CN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B</a:t>
            </a:r>
            <a:r>
              <a:rPr lang="zh-CN" altLang="en-US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）使用词组或布尔运算符进行限制；</a:t>
            </a:r>
          </a:p>
          <a:p>
            <a:pPr lvl="1">
              <a:defRPr/>
            </a:pPr>
            <a:r>
              <a:rPr lang="en-US" altLang="zh-CN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</a:t>
            </a:r>
            <a:r>
              <a:rPr lang="zh-CN" altLang="en-US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）避免用词过多局限了检索范围；</a:t>
            </a:r>
          </a:p>
          <a:p>
            <a:pPr lvl="1">
              <a:defRPr/>
            </a:pPr>
            <a:r>
              <a:rPr lang="en-US" altLang="zh-CN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D</a:t>
            </a:r>
            <a:r>
              <a:rPr lang="zh-CN" altLang="en-US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）可能情况下使用“截词检索”、“字段检索”、“位置检索”提高效率。</a:t>
            </a:r>
          </a:p>
          <a:p>
            <a:pPr>
              <a:buFont typeface="Wingdings" panose="05000000000000000000" pitchFamily="2" charset="2"/>
              <a:buNone/>
              <a:defRPr/>
            </a:pPr>
            <a:r>
              <a:rPr lang="en-US" altLang="zh-CN" sz="2400" dirty="0" smtClean="0">
                <a:solidFill>
                  <a:srgbClr val="53C3B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r>
              <a:rPr lang="zh-CN" altLang="en-US" sz="2400" dirty="0" smtClean="0">
                <a:solidFill>
                  <a:srgbClr val="53C3B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）布尔运算符</a:t>
            </a:r>
          </a:p>
          <a:p>
            <a:pPr lvl="1">
              <a:defRPr/>
            </a:pPr>
            <a:r>
              <a:rPr lang="en-US" altLang="zh-CN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AND</a:t>
            </a:r>
            <a:r>
              <a:rPr lang="zh-CN" altLang="en-US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OR</a:t>
            </a:r>
            <a:r>
              <a:rPr lang="zh-CN" altLang="en-US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NOT</a:t>
            </a:r>
            <a:r>
              <a:rPr lang="zh-CN" altLang="en-US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三种布尔运算符来进行组合 </a:t>
            </a:r>
          </a:p>
        </p:txBody>
      </p:sp>
    </p:spTree>
    <p:extLst>
      <p:ext uri="{BB962C8B-B14F-4D97-AF65-F5344CB8AC3E}">
        <p14:creationId xmlns:p14="http://schemas.microsoft.com/office/powerpoint/2010/main" val="10776906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3">
            <a:extLst>
              <a:ext uri="{FF2B5EF4-FFF2-40B4-BE49-F238E27FC236}">
                <a16:creationId xmlns:a16="http://schemas.microsoft.com/office/drawing/2014/main" id="{CF99D6CF-29FA-4E87-ABE9-5CF4C400112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65290" y="2880989"/>
            <a:ext cx="179388" cy="720725"/>
          </a:xfrm>
          <a:prstGeom prst="rect">
            <a:avLst/>
          </a:prstGeom>
          <a:solidFill>
            <a:srgbClr val="F49022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方正兰亭粗黑_GBK" panose="02000000000000000000" pitchFamily="2" charset="-122"/>
                <a:ea typeface="宋体" panose="02010600030101010101" pitchFamily="2" charset="-122"/>
                <a:sym typeface="方正兰亭粗黑_GBK" panose="02000000000000000000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方正兰亭粗黑_GBK" panose="02000000000000000000" pitchFamily="2" charset="-122"/>
                <a:ea typeface="宋体" panose="02010600030101010101" pitchFamily="2" charset="-122"/>
                <a:sym typeface="方正兰亭粗黑_GBK" panose="02000000000000000000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粗黑_GBK" panose="02000000000000000000" pitchFamily="2" charset="-122"/>
                <a:ea typeface="宋体" panose="02010600030101010101" pitchFamily="2" charset="-122"/>
                <a:sym typeface="方正兰亭粗黑_GBK" panose="02000000000000000000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方正兰亭粗黑_GBK" panose="02000000000000000000" pitchFamily="2" charset="-122"/>
                <a:ea typeface="宋体" panose="02010600030101010101" pitchFamily="2" charset="-122"/>
                <a:sym typeface="方正兰亭粗黑_GBK" panose="02000000000000000000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方正兰亭粗黑_GBK" panose="02000000000000000000" pitchFamily="2" charset="-122"/>
                <a:ea typeface="宋体" panose="02010600030101010101" pitchFamily="2" charset="-122"/>
                <a:sym typeface="方正兰亭粗黑_GBK" panose="02000000000000000000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方正兰亭粗黑_GBK" panose="02000000000000000000" pitchFamily="2" charset="-122"/>
                <a:ea typeface="宋体" panose="02010600030101010101" pitchFamily="2" charset="-122"/>
                <a:sym typeface="方正兰亭粗黑_GBK" panose="02000000000000000000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方正兰亭粗黑_GBK" panose="02000000000000000000" pitchFamily="2" charset="-122"/>
                <a:ea typeface="宋体" panose="02010600030101010101" pitchFamily="2" charset="-122"/>
                <a:sym typeface="方正兰亭粗黑_GBK" panose="02000000000000000000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方正兰亭粗黑_GBK" panose="02000000000000000000" pitchFamily="2" charset="-122"/>
                <a:ea typeface="宋体" panose="02010600030101010101" pitchFamily="2" charset="-122"/>
                <a:sym typeface="方正兰亭粗黑_GBK" panose="02000000000000000000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方正兰亭粗黑_GBK" panose="02000000000000000000" pitchFamily="2" charset="-122"/>
                <a:ea typeface="宋体" panose="02010600030101010101" pitchFamily="2" charset="-122"/>
                <a:sym typeface="方正兰亭粗黑_GBK" panose="02000000000000000000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圆角矩形 40">
            <a:extLst>
              <a:ext uri="{FF2B5EF4-FFF2-40B4-BE49-F238E27FC236}">
                <a16:creationId xmlns:a16="http://schemas.microsoft.com/office/drawing/2014/main" id="{E0BA21AA-4FE5-4010-8C0F-76B55BB0DAEC}"/>
              </a:ext>
            </a:extLst>
          </p:cNvPr>
          <p:cNvSpPr/>
          <p:nvPr/>
        </p:nvSpPr>
        <p:spPr>
          <a:xfrm>
            <a:off x="4176440" y="2138471"/>
            <a:ext cx="4956754" cy="576064"/>
          </a:xfrm>
          <a:prstGeom prst="roundRect">
            <a:avLst>
              <a:gd name="adj" fmla="val 0"/>
            </a:avLst>
          </a:prstGeom>
          <a:noFill/>
          <a:ln w="9525">
            <a:solidFill>
              <a:srgbClr val="F490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1852DC4A-9358-4009-9FD8-C5FFB724D762}"/>
              </a:ext>
            </a:extLst>
          </p:cNvPr>
          <p:cNvSpPr/>
          <p:nvPr/>
        </p:nvSpPr>
        <p:spPr>
          <a:xfrm>
            <a:off x="4176440" y="2138471"/>
            <a:ext cx="576064" cy="576064"/>
          </a:xfrm>
          <a:prstGeom prst="rect">
            <a:avLst/>
          </a:prstGeom>
          <a:solidFill>
            <a:srgbClr val="F490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文本框 9">
            <a:extLst>
              <a:ext uri="{FF2B5EF4-FFF2-40B4-BE49-F238E27FC236}">
                <a16:creationId xmlns:a16="http://schemas.microsoft.com/office/drawing/2014/main" id="{338E13B5-E8B7-4199-ACF6-B247FD8AA53F}"/>
              </a:ext>
            </a:extLst>
          </p:cNvPr>
          <p:cNvSpPr txBox="1"/>
          <p:nvPr/>
        </p:nvSpPr>
        <p:spPr>
          <a:xfrm>
            <a:off x="4161634" y="2210479"/>
            <a:ext cx="4119264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en-US" altLang="zh-CN" sz="2800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3.1</a:t>
            </a:r>
            <a:endParaRPr lang="zh-CN" altLang="en-US" sz="2800" b="1" dirty="0">
              <a:solidFill>
                <a:srgbClr val="2F5EB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" name="圆角矩形 33">
            <a:extLst>
              <a:ext uri="{FF2B5EF4-FFF2-40B4-BE49-F238E27FC236}">
                <a16:creationId xmlns:a16="http://schemas.microsoft.com/office/drawing/2014/main" id="{3880A8E6-ABAE-44A4-BD97-4E7DB7E36BF1}"/>
              </a:ext>
            </a:extLst>
          </p:cNvPr>
          <p:cNvSpPr/>
          <p:nvPr/>
        </p:nvSpPr>
        <p:spPr>
          <a:xfrm>
            <a:off x="1065290" y="3632673"/>
            <a:ext cx="2952328" cy="576064"/>
          </a:xfrm>
          <a:prstGeom prst="roundRect">
            <a:avLst>
              <a:gd name="adj" fmla="val 0"/>
            </a:avLst>
          </a:prstGeom>
          <a:noFill/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7" name="TextBox 34">
            <a:extLst>
              <a:ext uri="{FF2B5EF4-FFF2-40B4-BE49-F238E27FC236}">
                <a16:creationId xmlns:a16="http://schemas.microsoft.com/office/drawing/2014/main" id="{190EC664-E211-49F1-BCC7-843C6268AE80}"/>
              </a:ext>
            </a:extLst>
          </p:cNvPr>
          <p:cNvSpPr txBox="1"/>
          <p:nvPr/>
        </p:nvSpPr>
        <p:spPr>
          <a:xfrm>
            <a:off x="623897" y="2761309"/>
            <a:ext cx="309634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latin typeface="+mn-lt"/>
                <a:ea typeface="+mn-ea"/>
                <a:cs typeface="+mn-ea"/>
                <a:sym typeface="+mn-lt"/>
              </a:rPr>
              <a:t>目 录 </a:t>
            </a:r>
            <a:r>
              <a:rPr lang="en-US" altLang="zh-CN" sz="2800" b="1" dirty="0">
                <a:latin typeface="+mn-lt"/>
                <a:ea typeface="+mn-ea"/>
                <a:cs typeface="+mn-ea"/>
                <a:sym typeface="+mn-lt"/>
              </a:rPr>
              <a:t>/ </a:t>
            </a:r>
          </a:p>
          <a:p>
            <a:pPr algn="ctr"/>
            <a:r>
              <a:rPr lang="en-US" altLang="zh-CN" sz="2800" b="1" dirty="0">
                <a:latin typeface="+mn-lt"/>
                <a:ea typeface="+mn-ea"/>
                <a:cs typeface="+mn-ea"/>
                <a:sym typeface="+mn-lt"/>
              </a:rPr>
              <a:t>CONTENTS</a:t>
            </a:r>
            <a:endParaRPr lang="zh-CN" altLang="en-US" sz="2800" b="1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" name="文本框 13">
            <a:extLst>
              <a:ext uri="{FF2B5EF4-FFF2-40B4-BE49-F238E27FC236}">
                <a16:creationId xmlns:a16="http://schemas.microsoft.com/office/drawing/2014/main" id="{23A596F8-2828-4387-BC0E-90FCC43CD6B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70484" y="2206560"/>
            <a:ext cx="26468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defRPr/>
            </a:pPr>
            <a:r>
              <a:rPr lang="zh-CN" altLang="en-US" sz="2400" dirty="0"/>
              <a:t>网上商店开设概述</a:t>
            </a:r>
          </a:p>
        </p:txBody>
      </p:sp>
      <p:sp>
        <p:nvSpPr>
          <p:cNvPr id="9" name="圆角矩形 40">
            <a:extLst>
              <a:ext uri="{FF2B5EF4-FFF2-40B4-BE49-F238E27FC236}">
                <a16:creationId xmlns:a16="http://schemas.microsoft.com/office/drawing/2014/main" id="{823DD0EA-3F32-49E3-B97E-A1DED0B49087}"/>
              </a:ext>
            </a:extLst>
          </p:cNvPr>
          <p:cNvSpPr/>
          <p:nvPr/>
        </p:nvSpPr>
        <p:spPr>
          <a:xfrm>
            <a:off x="4176440" y="3029569"/>
            <a:ext cx="4956754" cy="576064"/>
          </a:xfrm>
          <a:prstGeom prst="roundRect">
            <a:avLst>
              <a:gd name="adj" fmla="val 0"/>
            </a:avLst>
          </a:prstGeom>
          <a:noFill/>
          <a:ln w="9525">
            <a:solidFill>
              <a:srgbClr val="EE363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E2AFF570-DB37-4367-AAB3-AEC512804B9A}"/>
              </a:ext>
            </a:extLst>
          </p:cNvPr>
          <p:cNvSpPr/>
          <p:nvPr/>
        </p:nvSpPr>
        <p:spPr>
          <a:xfrm>
            <a:off x="4176440" y="3029569"/>
            <a:ext cx="576064" cy="576064"/>
          </a:xfrm>
          <a:prstGeom prst="rect">
            <a:avLst/>
          </a:prstGeom>
          <a:solidFill>
            <a:srgbClr val="EE36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文本框 9">
            <a:extLst>
              <a:ext uri="{FF2B5EF4-FFF2-40B4-BE49-F238E27FC236}">
                <a16:creationId xmlns:a16="http://schemas.microsoft.com/office/drawing/2014/main" id="{E4074038-4B78-4C35-B35B-E8D587C5EE21}"/>
              </a:ext>
            </a:extLst>
          </p:cNvPr>
          <p:cNvSpPr txBox="1"/>
          <p:nvPr/>
        </p:nvSpPr>
        <p:spPr>
          <a:xfrm>
            <a:off x="4161634" y="3101577"/>
            <a:ext cx="4119264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en-US" altLang="zh-CN" sz="2800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3.2</a:t>
            </a:r>
            <a:endParaRPr lang="zh-CN" altLang="en-US" sz="2800" b="1" dirty="0">
              <a:solidFill>
                <a:srgbClr val="2F5EB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" name="文本框 13">
            <a:extLst>
              <a:ext uri="{FF2B5EF4-FFF2-40B4-BE49-F238E27FC236}">
                <a16:creationId xmlns:a16="http://schemas.microsoft.com/office/drawing/2014/main" id="{59D5F5BC-20E1-461B-A09F-CCC48BCB383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70484" y="3097658"/>
            <a:ext cx="295465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defRPr/>
            </a:pPr>
            <a:r>
              <a:rPr lang="zh-CN" altLang="en-US" sz="2400" dirty="0"/>
              <a:t>商品图片拍摄与处理</a:t>
            </a:r>
          </a:p>
        </p:txBody>
      </p:sp>
      <p:sp>
        <p:nvSpPr>
          <p:cNvPr id="13" name="圆角矩形 40">
            <a:extLst>
              <a:ext uri="{FF2B5EF4-FFF2-40B4-BE49-F238E27FC236}">
                <a16:creationId xmlns:a16="http://schemas.microsoft.com/office/drawing/2014/main" id="{B1B9B29D-6F69-40E8-BCFF-67AB928DA342}"/>
              </a:ext>
            </a:extLst>
          </p:cNvPr>
          <p:cNvSpPr/>
          <p:nvPr/>
        </p:nvSpPr>
        <p:spPr>
          <a:xfrm>
            <a:off x="4176439" y="3949631"/>
            <a:ext cx="4956755" cy="576064"/>
          </a:xfrm>
          <a:prstGeom prst="roundRect">
            <a:avLst>
              <a:gd name="adj" fmla="val 0"/>
            </a:avLst>
          </a:prstGeom>
          <a:noFill/>
          <a:ln w="9525">
            <a:solidFill>
              <a:srgbClr val="53C3B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3470C14B-6E45-4C9D-BF6E-408FE4170022}"/>
              </a:ext>
            </a:extLst>
          </p:cNvPr>
          <p:cNvSpPr/>
          <p:nvPr/>
        </p:nvSpPr>
        <p:spPr>
          <a:xfrm>
            <a:off x="4176440" y="3949631"/>
            <a:ext cx="576064" cy="576064"/>
          </a:xfrm>
          <a:prstGeom prst="rect">
            <a:avLst/>
          </a:prstGeom>
          <a:solidFill>
            <a:srgbClr val="53C3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文本框 9">
            <a:extLst>
              <a:ext uri="{FF2B5EF4-FFF2-40B4-BE49-F238E27FC236}">
                <a16:creationId xmlns:a16="http://schemas.microsoft.com/office/drawing/2014/main" id="{561F75CA-C409-4412-AD21-EACD9EA3513E}"/>
              </a:ext>
            </a:extLst>
          </p:cNvPr>
          <p:cNvSpPr txBox="1"/>
          <p:nvPr/>
        </p:nvSpPr>
        <p:spPr>
          <a:xfrm>
            <a:off x="4161634" y="4021639"/>
            <a:ext cx="4119264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en-US" altLang="zh-CN" sz="2800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3.3</a:t>
            </a:r>
            <a:endParaRPr lang="zh-CN" altLang="en-US" sz="2800" b="1" dirty="0">
              <a:solidFill>
                <a:srgbClr val="2F5EB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" name="文本框 13">
            <a:extLst>
              <a:ext uri="{FF2B5EF4-FFF2-40B4-BE49-F238E27FC236}">
                <a16:creationId xmlns:a16="http://schemas.microsoft.com/office/drawing/2014/main" id="{AD3EF31A-5F04-4D26-9EF2-839FF401F9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52504" y="4008949"/>
            <a:ext cx="449353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defRPr/>
            </a:pPr>
            <a:r>
              <a:rPr lang="zh-CN" altLang="en-US" sz="2400" dirty="0"/>
              <a:t>第三方平台网上商店开设与管理</a:t>
            </a:r>
          </a:p>
        </p:txBody>
      </p:sp>
    </p:spTree>
    <p:extLst>
      <p:ext uri="{BB962C8B-B14F-4D97-AF65-F5344CB8AC3E}">
        <p14:creationId xmlns:p14="http://schemas.microsoft.com/office/powerpoint/2010/main" val="19767721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 noChangeArrowheads="1"/>
          </p:cNvSpPr>
          <p:nvPr/>
        </p:nvSpPr>
        <p:spPr>
          <a:xfrm>
            <a:off x="896339" y="967596"/>
            <a:ext cx="7643812" cy="5181600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</a:pPr>
            <a:r>
              <a:rPr lang="en-US" altLang="zh-CN" sz="2400" dirty="0" smtClean="0">
                <a:solidFill>
                  <a:srgbClr val="53C3B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AND</a:t>
            </a:r>
            <a:r>
              <a:rPr lang="zh-CN" altLang="en-US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：表示“与”如：广东 </a:t>
            </a:r>
            <a:r>
              <a:rPr lang="en-US" altLang="zh-CN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AND </a:t>
            </a:r>
            <a:r>
              <a:rPr lang="zh-CN" altLang="en-US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广州 就搜索出包括有广东和广州的网页信息；</a:t>
            </a:r>
          </a:p>
          <a:p>
            <a:pPr>
              <a:lnSpc>
                <a:spcPct val="90000"/>
              </a:lnSpc>
            </a:pPr>
            <a:r>
              <a:rPr lang="en-US" altLang="zh-CN" sz="2400" dirty="0" smtClean="0">
                <a:solidFill>
                  <a:srgbClr val="53C3B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OR</a:t>
            </a:r>
            <a:r>
              <a:rPr lang="zh-CN" altLang="en-US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：表示“或”如：广东</a:t>
            </a:r>
            <a:r>
              <a:rPr lang="en-US" altLang="zh-CN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OR</a:t>
            </a:r>
            <a:r>
              <a:rPr lang="zh-CN" altLang="en-US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广州 就搜索出包括有有广东或者是广州的网页信息；</a:t>
            </a:r>
          </a:p>
          <a:p>
            <a:pPr>
              <a:lnSpc>
                <a:spcPct val="90000"/>
              </a:lnSpc>
            </a:pPr>
            <a:r>
              <a:rPr lang="en-US" altLang="zh-CN" sz="2400" dirty="0" smtClean="0">
                <a:solidFill>
                  <a:srgbClr val="53C3B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NOT</a:t>
            </a:r>
            <a:r>
              <a:rPr lang="zh-CN" altLang="en-US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：表示“非”广东</a:t>
            </a:r>
            <a:r>
              <a:rPr lang="en-US" altLang="zh-CN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NOT</a:t>
            </a:r>
            <a:r>
              <a:rPr lang="zh-CN" altLang="en-US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广州 就搜索出不包括有广东和广州的网页信息；</a:t>
            </a:r>
          </a:p>
          <a:p>
            <a:pPr>
              <a:lnSpc>
                <a:spcPct val="90000"/>
              </a:lnSpc>
            </a:pPr>
            <a:r>
              <a:rPr lang="zh-CN" altLang="en-US" sz="2400" dirty="0" smtClean="0">
                <a:solidFill>
                  <a:srgbClr val="53C3B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与</a:t>
            </a:r>
            <a:r>
              <a:rPr lang="zh-CN" altLang="en-US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：使用空格、字符</a:t>
            </a:r>
            <a:r>
              <a:rPr lang="en-US" altLang="zh-CN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+</a:t>
            </a:r>
            <a:r>
              <a:rPr lang="zh-CN" altLang="en-US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AND</a:t>
            </a:r>
          </a:p>
          <a:p>
            <a:pPr>
              <a:lnSpc>
                <a:spcPct val="90000"/>
              </a:lnSpc>
            </a:pPr>
            <a:r>
              <a:rPr lang="zh-CN" altLang="en-US" sz="2400" dirty="0" smtClean="0">
                <a:solidFill>
                  <a:srgbClr val="53C3B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或：</a:t>
            </a:r>
            <a:r>
              <a:rPr lang="zh-CN" altLang="en-US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字符｜、</a:t>
            </a:r>
            <a:r>
              <a:rPr lang="en-US" altLang="zh-CN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OR</a:t>
            </a:r>
          </a:p>
          <a:p>
            <a:pPr>
              <a:lnSpc>
                <a:spcPct val="90000"/>
              </a:lnSpc>
            </a:pPr>
            <a:r>
              <a:rPr lang="zh-CN" altLang="en-US" sz="2400" dirty="0" smtClean="0">
                <a:solidFill>
                  <a:srgbClr val="53C3B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非</a:t>
            </a:r>
            <a:r>
              <a:rPr lang="zh-CN" altLang="en-US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：字符 </a:t>
            </a:r>
            <a:r>
              <a:rPr lang="en-US" altLang="zh-CN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zh-CN" altLang="en-US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NOT</a:t>
            </a:r>
          </a:p>
        </p:txBody>
      </p:sp>
    </p:spTree>
    <p:extLst>
      <p:ext uri="{BB962C8B-B14F-4D97-AF65-F5344CB8AC3E}">
        <p14:creationId xmlns:p14="http://schemas.microsoft.com/office/powerpoint/2010/main" val="236527433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ChangeArrowheads="1"/>
          </p:cNvSpPr>
          <p:nvPr/>
        </p:nvSpPr>
        <p:spPr bwMode="gray">
          <a:xfrm>
            <a:off x="731479" y="860785"/>
            <a:ext cx="8686800" cy="408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defRPr/>
            </a:pPr>
            <a:r>
              <a:rPr lang="zh-CN" altLang="en-US" sz="2400" dirty="0" smtClean="0">
                <a:solidFill>
                  <a:srgbClr val="53C3B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课堂</a:t>
            </a:r>
            <a:r>
              <a:rPr lang="zh-CN" altLang="en-US" sz="2400" dirty="0">
                <a:solidFill>
                  <a:srgbClr val="53C3B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练习</a:t>
            </a:r>
            <a:r>
              <a:rPr lang="zh-CN" altLang="en-US" sz="2400" dirty="0" smtClean="0">
                <a:solidFill>
                  <a:srgbClr val="53C3B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endParaRPr lang="en-US" altLang="zh-CN" sz="2400" dirty="0" smtClean="0">
              <a:solidFill>
                <a:srgbClr val="53C3B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defRPr/>
            </a:pPr>
            <a:endParaRPr lang="en-US" altLang="zh-CN" sz="2400" dirty="0">
              <a:solidFill>
                <a:srgbClr val="53C3B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defRPr/>
            </a:pPr>
            <a:r>
              <a:rPr lang="en-US" altLang="zh-CN" sz="2400" dirty="0">
                <a:solidFill>
                  <a:srgbClr val="53C3B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400" dirty="0">
                <a:solidFill>
                  <a:srgbClr val="53C3B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、收集网络商务信息的基本要求是</a:t>
            </a:r>
            <a:r>
              <a:rPr lang="zh-CN" altLang="en-US" sz="2400" u="sng" dirty="0">
                <a:solidFill>
                  <a:srgbClr val="53C3B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</a:t>
            </a:r>
            <a:r>
              <a:rPr lang="zh-CN" altLang="en-US" sz="2400" dirty="0">
                <a:solidFill>
                  <a:srgbClr val="53C3B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</a:p>
          <a:p>
            <a:pPr>
              <a:defRPr/>
            </a:pPr>
            <a:r>
              <a:rPr lang="zh-CN" altLang="en-US" sz="2400" dirty="0">
                <a:solidFill>
                  <a:srgbClr val="53C3B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 </a:t>
            </a:r>
            <a:endParaRPr lang="en-US" altLang="zh-CN" sz="2400" dirty="0" smtClean="0">
              <a:solidFill>
                <a:srgbClr val="53C3B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defRPr/>
            </a:pPr>
            <a:r>
              <a:rPr lang="en-US" altLang="zh-CN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</a:t>
            </a:r>
            <a:r>
              <a:rPr lang="zh-CN" altLang="en-US" sz="2400" dirty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、及时、准确、适度、经济    </a:t>
            </a:r>
            <a:r>
              <a:rPr lang="zh-CN" altLang="en-US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en-US" altLang="zh-CN" sz="2400" dirty="0">
              <a:solidFill>
                <a:srgbClr val="F4902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defRPr/>
            </a:pPr>
            <a:r>
              <a:rPr lang="en-US" altLang="zh-CN" sz="2400" dirty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 </a:t>
            </a:r>
            <a:endParaRPr lang="en-US" altLang="zh-CN" sz="2400" dirty="0" smtClean="0">
              <a:solidFill>
                <a:srgbClr val="F4902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defRPr/>
            </a:pPr>
            <a:r>
              <a:rPr lang="en-US" altLang="zh-CN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B</a:t>
            </a:r>
            <a:r>
              <a:rPr lang="zh-CN" altLang="en-US" sz="2400" dirty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、按时、准确、全面、经济</a:t>
            </a:r>
          </a:p>
          <a:p>
            <a:pPr>
              <a:defRPr/>
            </a:pPr>
            <a:r>
              <a:rPr lang="zh-CN" altLang="en-US" sz="2400" dirty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</a:t>
            </a:r>
            <a:endParaRPr lang="en-US" altLang="zh-CN" sz="2400" dirty="0" smtClean="0">
              <a:solidFill>
                <a:srgbClr val="F4902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defRPr/>
            </a:pPr>
            <a:r>
              <a:rPr lang="en-US" altLang="zh-CN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</a:t>
            </a:r>
            <a:r>
              <a:rPr lang="zh-CN" altLang="en-US" sz="2400" dirty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、及时、准确、全面、免费     </a:t>
            </a:r>
            <a:endParaRPr lang="en-US" altLang="zh-CN" sz="2400" dirty="0">
              <a:solidFill>
                <a:srgbClr val="F4902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defRPr/>
            </a:pPr>
            <a:r>
              <a:rPr lang="en-US" altLang="zh-CN" sz="2400" dirty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 </a:t>
            </a:r>
            <a:endParaRPr lang="en-US" altLang="zh-CN" sz="2400" dirty="0" smtClean="0">
              <a:solidFill>
                <a:srgbClr val="F4902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defRPr/>
            </a:pPr>
            <a:r>
              <a:rPr lang="en-US" altLang="zh-CN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D</a:t>
            </a:r>
            <a:r>
              <a:rPr lang="zh-CN" altLang="en-US" sz="2400" dirty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、按时、准确、适度、免费</a:t>
            </a:r>
          </a:p>
          <a:p>
            <a:pPr>
              <a:defRPr/>
            </a:pPr>
            <a:endParaRPr lang="zh-CN" altLang="en-US" sz="2400" dirty="0">
              <a:solidFill>
                <a:srgbClr val="F4902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795441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ChangeArrowheads="1"/>
          </p:cNvSpPr>
          <p:nvPr/>
        </p:nvSpPr>
        <p:spPr bwMode="gray">
          <a:xfrm>
            <a:off x="746223" y="932693"/>
            <a:ext cx="8686800" cy="408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defRPr/>
            </a:pPr>
            <a:r>
              <a:rPr lang="zh-CN" altLang="en-US" sz="2400" dirty="0" smtClean="0">
                <a:solidFill>
                  <a:srgbClr val="53C3B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课堂</a:t>
            </a:r>
            <a:r>
              <a:rPr lang="zh-CN" altLang="en-US" sz="2400" dirty="0">
                <a:solidFill>
                  <a:srgbClr val="53C3B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练习</a:t>
            </a:r>
            <a:r>
              <a:rPr lang="zh-CN" altLang="en-US" sz="2400" dirty="0" smtClean="0">
                <a:solidFill>
                  <a:srgbClr val="53C3B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endParaRPr lang="en-US" altLang="zh-CN" sz="2400" dirty="0" smtClean="0">
              <a:solidFill>
                <a:srgbClr val="53C3B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defRPr/>
            </a:pPr>
            <a:endParaRPr lang="en-US" altLang="zh-CN" sz="2400" dirty="0">
              <a:solidFill>
                <a:srgbClr val="53C3B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defRPr/>
            </a:pPr>
            <a:r>
              <a:rPr lang="en-US" altLang="zh-CN" sz="2400" dirty="0">
                <a:solidFill>
                  <a:srgbClr val="53C3B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400" dirty="0">
                <a:solidFill>
                  <a:srgbClr val="53C3B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、信息的加工处理是一个信息</a:t>
            </a:r>
            <a:r>
              <a:rPr lang="zh-CN" altLang="en-US" sz="2400" u="sng" dirty="0">
                <a:solidFill>
                  <a:srgbClr val="53C3B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</a:t>
            </a:r>
            <a:r>
              <a:rPr lang="zh-CN" altLang="en-US" sz="2400" dirty="0">
                <a:solidFill>
                  <a:srgbClr val="53C3B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的过程。</a:t>
            </a:r>
          </a:p>
          <a:p>
            <a:pPr>
              <a:defRPr/>
            </a:pPr>
            <a:r>
              <a:rPr lang="zh-CN" altLang="en-US" sz="2400" dirty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     </a:t>
            </a:r>
            <a:endParaRPr lang="en-US" altLang="zh-CN" sz="2400" dirty="0" smtClean="0">
              <a:solidFill>
                <a:srgbClr val="F4902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defRPr/>
            </a:pPr>
            <a:r>
              <a:rPr lang="en-US" altLang="zh-CN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</a:t>
            </a:r>
            <a:r>
              <a:rPr lang="zh-CN" altLang="en-US" sz="2400" dirty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、再创造        </a:t>
            </a:r>
            <a:endParaRPr lang="en-US" altLang="zh-CN" sz="2400" dirty="0" smtClean="0">
              <a:solidFill>
                <a:srgbClr val="F4902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defRPr/>
            </a:pPr>
            <a:r>
              <a:rPr lang="en-US" altLang="zh-CN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B</a:t>
            </a:r>
            <a:r>
              <a:rPr lang="zh-CN" altLang="en-US" sz="2400" dirty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、建立         </a:t>
            </a:r>
            <a:r>
              <a:rPr lang="en-US" altLang="zh-CN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</a:t>
            </a:r>
          </a:p>
          <a:p>
            <a:pPr>
              <a:defRPr/>
            </a:pPr>
            <a:r>
              <a:rPr lang="en-US" altLang="zh-CN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</a:t>
            </a:r>
            <a:r>
              <a:rPr lang="zh-CN" altLang="en-US" sz="2400" dirty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、积累           </a:t>
            </a:r>
            <a:endParaRPr lang="en-US" altLang="zh-CN" sz="2400" dirty="0" smtClean="0">
              <a:solidFill>
                <a:srgbClr val="F4902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defRPr/>
            </a:pPr>
            <a:r>
              <a:rPr lang="en-US" altLang="zh-CN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D</a:t>
            </a:r>
            <a:r>
              <a:rPr lang="zh-CN" altLang="en-US" sz="2400" dirty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、分析</a:t>
            </a:r>
          </a:p>
        </p:txBody>
      </p:sp>
    </p:spTree>
    <p:extLst>
      <p:ext uri="{BB962C8B-B14F-4D97-AF65-F5344CB8AC3E}">
        <p14:creationId xmlns:p14="http://schemas.microsoft.com/office/powerpoint/2010/main" val="202871649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13758" y="842984"/>
            <a:ext cx="8735683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 dirty="0">
                <a:solidFill>
                  <a:srgbClr val="53C3B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课堂练习</a:t>
            </a:r>
            <a:r>
              <a:rPr lang="zh-CN" altLang="en-US" sz="2400" dirty="0" smtClean="0">
                <a:solidFill>
                  <a:srgbClr val="53C3B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endParaRPr lang="en-US" altLang="zh-CN" sz="2400" dirty="0" smtClean="0">
              <a:solidFill>
                <a:srgbClr val="53C3B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defRPr/>
            </a:pPr>
            <a:endParaRPr lang="en-US" altLang="zh-CN" sz="2400" dirty="0">
              <a:solidFill>
                <a:srgbClr val="53C3B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defRPr/>
            </a:pPr>
            <a:r>
              <a:rPr lang="en-US" altLang="zh-CN" sz="2400" dirty="0">
                <a:solidFill>
                  <a:srgbClr val="53C3B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2400" dirty="0">
                <a:solidFill>
                  <a:srgbClr val="53C3B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、下列关于</a:t>
            </a:r>
            <a:r>
              <a:rPr lang="en-US" altLang="zh-CN" sz="2400" dirty="0">
                <a:solidFill>
                  <a:srgbClr val="53C3B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WWW</a:t>
            </a:r>
            <a:r>
              <a:rPr lang="zh-CN" altLang="en-US" sz="2400" dirty="0">
                <a:solidFill>
                  <a:srgbClr val="53C3B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的说法错误的是</a:t>
            </a:r>
            <a:r>
              <a:rPr lang="zh-CN" altLang="en-US" sz="2400" u="sng" dirty="0">
                <a:solidFill>
                  <a:srgbClr val="53C3B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</a:t>
            </a:r>
            <a:r>
              <a:rPr lang="zh-CN" altLang="en-US" sz="2400" dirty="0">
                <a:solidFill>
                  <a:srgbClr val="53C3B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</a:p>
          <a:p>
            <a:pPr lvl="1">
              <a:defRPr/>
            </a:pPr>
            <a:endParaRPr lang="en-US" altLang="zh-CN" sz="2400" dirty="0" smtClean="0">
              <a:solidFill>
                <a:srgbClr val="F4902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1">
              <a:defRPr/>
            </a:pPr>
            <a:r>
              <a:rPr lang="en-US" altLang="zh-CN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</a:t>
            </a:r>
            <a:r>
              <a:rPr lang="zh-CN" altLang="en-US" sz="2400" dirty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2400" dirty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WWW</a:t>
            </a:r>
            <a:r>
              <a:rPr lang="zh-CN" altLang="en-US" sz="2400" dirty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是一个基于超文本方式的信息查询工具    </a:t>
            </a:r>
          </a:p>
          <a:p>
            <a:pPr lvl="1">
              <a:defRPr/>
            </a:pPr>
            <a:endParaRPr lang="en-US" altLang="zh-CN" sz="2400" dirty="0" smtClean="0">
              <a:solidFill>
                <a:srgbClr val="F4902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1">
              <a:defRPr/>
            </a:pPr>
            <a:r>
              <a:rPr lang="en-US" altLang="zh-CN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B</a:t>
            </a:r>
            <a:r>
              <a:rPr lang="zh-CN" altLang="en-US" sz="2400" dirty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2400" dirty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WWW</a:t>
            </a:r>
            <a:r>
              <a:rPr lang="zh-CN" altLang="en-US" sz="2400" dirty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是</a:t>
            </a:r>
            <a:r>
              <a:rPr lang="en-US" altLang="zh-CN" sz="2400" dirty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World Wide Web</a:t>
            </a:r>
            <a:r>
              <a:rPr lang="zh-CN" altLang="en-US" sz="2400" dirty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的缩写     </a:t>
            </a:r>
          </a:p>
          <a:p>
            <a:pPr lvl="1">
              <a:defRPr/>
            </a:pPr>
            <a:endParaRPr lang="en-US" altLang="zh-CN" sz="2400" dirty="0" smtClean="0">
              <a:solidFill>
                <a:srgbClr val="F4902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1">
              <a:defRPr/>
            </a:pPr>
            <a:r>
              <a:rPr lang="en-US" altLang="zh-CN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</a:t>
            </a:r>
            <a:r>
              <a:rPr lang="zh-CN" altLang="en-US" sz="2400" dirty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2400" dirty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WWW</a:t>
            </a:r>
            <a:r>
              <a:rPr lang="zh-CN" altLang="en-US" sz="2400" dirty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是一个分类式的超媒体系统      </a:t>
            </a:r>
          </a:p>
          <a:p>
            <a:pPr lvl="1">
              <a:defRPr/>
            </a:pPr>
            <a:endParaRPr lang="en-US" altLang="zh-CN" sz="2400" dirty="0" smtClean="0">
              <a:solidFill>
                <a:srgbClr val="F4902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1">
              <a:defRPr/>
            </a:pPr>
            <a:r>
              <a:rPr lang="en-US" altLang="zh-CN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D</a:t>
            </a:r>
            <a:r>
              <a:rPr lang="zh-CN" altLang="en-US" sz="2400" dirty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2400" dirty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WWW</a:t>
            </a:r>
            <a:r>
              <a:rPr lang="zh-CN" altLang="en-US" sz="2400" dirty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最大的特点是拥有非常友善的图形界面</a:t>
            </a:r>
          </a:p>
        </p:txBody>
      </p:sp>
    </p:spTree>
    <p:extLst>
      <p:ext uri="{BB962C8B-B14F-4D97-AF65-F5344CB8AC3E}">
        <p14:creationId xmlns:p14="http://schemas.microsoft.com/office/powerpoint/2010/main" val="150756846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ChangeArrowheads="1"/>
          </p:cNvSpPr>
          <p:nvPr/>
        </p:nvSpPr>
        <p:spPr bwMode="gray">
          <a:xfrm>
            <a:off x="179388" y="1412875"/>
            <a:ext cx="8686800" cy="408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defRPr/>
            </a:pPr>
            <a:r>
              <a:rPr lang="zh-CN" altLang="en-US" sz="2400" dirty="0" smtClean="0">
                <a:solidFill>
                  <a:srgbClr val="53C3B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课堂</a:t>
            </a:r>
            <a:r>
              <a:rPr lang="zh-CN" altLang="en-US" sz="2400" dirty="0">
                <a:solidFill>
                  <a:srgbClr val="53C3B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练习</a:t>
            </a:r>
            <a:r>
              <a:rPr lang="zh-CN" altLang="en-US" sz="2400" dirty="0" smtClean="0">
                <a:solidFill>
                  <a:srgbClr val="53C3B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endParaRPr lang="en-US" altLang="zh-CN" sz="2400" dirty="0" smtClean="0">
              <a:solidFill>
                <a:srgbClr val="53C3B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defRPr/>
            </a:pPr>
            <a:endParaRPr lang="en-US" altLang="zh-CN" sz="2400" dirty="0">
              <a:solidFill>
                <a:srgbClr val="53C3B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defRPr/>
            </a:pPr>
            <a:r>
              <a:rPr lang="en-US" altLang="zh-CN" sz="2400" dirty="0" smtClean="0">
                <a:solidFill>
                  <a:srgbClr val="53C3B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2400" dirty="0" smtClean="0">
                <a:solidFill>
                  <a:srgbClr val="53C3B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en-US" sz="2400" dirty="0">
                <a:solidFill>
                  <a:srgbClr val="53C3B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下列关于断点续传的说法正确的是</a:t>
            </a:r>
            <a:r>
              <a:rPr lang="zh-CN" altLang="en-US" sz="2400" u="sng" dirty="0">
                <a:solidFill>
                  <a:srgbClr val="53C3B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</a:t>
            </a:r>
            <a:r>
              <a:rPr lang="zh-CN" altLang="en-US" sz="2400" dirty="0" smtClean="0">
                <a:solidFill>
                  <a:srgbClr val="53C3B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en-US" altLang="zh-CN" sz="2400" dirty="0" smtClean="0">
              <a:solidFill>
                <a:srgbClr val="53C3B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defRPr/>
            </a:pPr>
            <a:endParaRPr lang="zh-CN" altLang="en-US" sz="2400" dirty="0">
              <a:solidFill>
                <a:srgbClr val="F4902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2">
              <a:defRPr/>
            </a:pPr>
            <a:r>
              <a:rPr lang="en-US" altLang="zh-CN" sz="2400" dirty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</a:t>
            </a:r>
            <a:r>
              <a:rPr lang="zh-CN" altLang="en-US" sz="2400" dirty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、使用“断点续传”功能的下载软件下载文件，一旦电源断电，在重新建立连接后，软件又必须从头开始下载。</a:t>
            </a:r>
          </a:p>
          <a:p>
            <a:pPr lvl="2">
              <a:defRPr/>
            </a:pPr>
            <a:r>
              <a:rPr lang="en-US" altLang="zh-CN" sz="2400" dirty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B</a:t>
            </a:r>
            <a:r>
              <a:rPr lang="zh-CN" altLang="en-US" sz="2400" dirty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、所有的浏览器下载文件都不支持断点续传。</a:t>
            </a:r>
          </a:p>
          <a:p>
            <a:pPr lvl="2">
              <a:defRPr/>
            </a:pPr>
            <a:r>
              <a:rPr lang="en-US" altLang="zh-CN" sz="2400" dirty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</a:t>
            </a:r>
            <a:r>
              <a:rPr lang="zh-CN" altLang="en-US" sz="2400" dirty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、“断点续传”就是如果下载中断，在重新建立连接后，软件将从上次中断处继续下载还没有下载的部分。</a:t>
            </a:r>
          </a:p>
          <a:p>
            <a:pPr lvl="2">
              <a:defRPr/>
            </a:pPr>
            <a:r>
              <a:rPr lang="en-US" altLang="zh-CN" sz="2400" dirty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D</a:t>
            </a:r>
            <a:r>
              <a:rPr lang="zh-CN" altLang="en-US" sz="2400" dirty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、迅雷不支持断点续传。</a:t>
            </a:r>
          </a:p>
        </p:txBody>
      </p:sp>
    </p:spTree>
    <p:extLst>
      <p:ext uri="{BB962C8B-B14F-4D97-AF65-F5344CB8AC3E}">
        <p14:creationId xmlns:p14="http://schemas.microsoft.com/office/powerpoint/2010/main" val="397847800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39638" y="739813"/>
            <a:ext cx="8761562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>
                <a:solidFill>
                  <a:srgbClr val="317FB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3.3</a:t>
            </a:r>
            <a:r>
              <a:rPr lang="zh-CN" altLang="en-US" sz="3200" b="1" dirty="0">
                <a:solidFill>
                  <a:srgbClr val="317FB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网络市场调研（*）</a:t>
            </a: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53C3B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3.3.1</a:t>
            </a:r>
            <a:r>
              <a:rPr lang="zh-CN" altLang="en-US" sz="2400" dirty="0">
                <a:solidFill>
                  <a:srgbClr val="53C3B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网络市场调研概述</a:t>
            </a: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53C3B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2400" dirty="0">
                <a:solidFill>
                  <a:srgbClr val="53C3B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网络市场调研的原则</a:t>
            </a:r>
          </a:p>
          <a:p>
            <a:pPr lvl="1">
              <a:lnSpc>
                <a:spcPct val="150000"/>
              </a:lnSpc>
            </a:pPr>
            <a:r>
              <a:rPr lang="zh-CN" altLang="en-US" sz="2400" dirty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认真设计在线调查表、吸引尽可能多的人参与调查、尽量减少无效问卷、公布保护个人信息声明、避免滥用市场调查功能、尽量降低样本公布不均衡的影响、奖项设置合理、用多种网上调研手段相结合； </a:t>
            </a:r>
          </a:p>
        </p:txBody>
      </p:sp>
    </p:spTree>
    <p:extLst>
      <p:ext uri="{BB962C8B-B14F-4D97-AF65-F5344CB8AC3E}">
        <p14:creationId xmlns:p14="http://schemas.microsoft.com/office/powerpoint/2010/main" val="322260096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 noChangeArrowheads="1"/>
          </p:cNvSpPr>
          <p:nvPr/>
        </p:nvSpPr>
        <p:spPr>
          <a:xfrm>
            <a:off x="960407" y="926261"/>
            <a:ext cx="7740650" cy="5314950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zh-CN" sz="2400" dirty="0" smtClean="0">
                <a:solidFill>
                  <a:srgbClr val="53C3B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2400" dirty="0" smtClean="0">
                <a:solidFill>
                  <a:srgbClr val="53C3B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网络市场调研的特点</a:t>
            </a:r>
          </a:p>
          <a:p>
            <a:pPr lvl="1">
              <a:lnSpc>
                <a:spcPct val="90000"/>
              </a:lnSpc>
            </a:pPr>
            <a:r>
              <a:rPr lang="en-US" altLang="zh-CN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）及时性和共享性</a:t>
            </a:r>
          </a:p>
          <a:p>
            <a:pPr lvl="1">
              <a:lnSpc>
                <a:spcPct val="90000"/>
              </a:lnSpc>
            </a:pPr>
            <a:r>
              <a:rPr lang="en-US" altLang="zh-CN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）便捷性和低费用</a:t>
            </a:r>
          </a:p>
          <a:p>
            <a:pPr lvl="1">
              <a:lnSpc>
                <a:spcPct val="90000"/>
              </a:lnSpc>
            </a:pPr>
            <a:r>
              <a:rPr lang="en-US" altLang="zh-CN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）可检验性和可控制性</a:t>
            </a:r>
          </a:p>
          <a:p>
            <a:pPr lvl="1">
              <a:lnSpc>
                <a:spcPct val="90000"/>
              </a:lnSpc>
            </a:pPr>
            <a:r>
              <a:rPr lang="en-US" altLang="zh-CN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）交互性和充分性</a:t>
            </a:r>
          </a:p>
          <a:p>
            <a:pPr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zh-CN" sz="2400" dirty="0" smtClean="0">
                <a:solidFill>
                  <a:srgbClr val="53C3B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3.</a:t>
            </a:r>
            <a:r>
              <a:rPr lang="zh-CN" altLang="en-US" sz="2400" dirty="0" smtClean="0">
                <a:solidFill>
                  <a:srgbClr val="53C3B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网络市场调研的内容</a:t>
            </a:r>
          </a:p>
          <a:p>
            <a:pPr lvl="1">
              <a:lnSpc>
                <a:spcPct val="90000"/>
              </a:lnSpc>
            </a:pPr>
            <a:r>
              <a:rPr lang="en-US" altLang="zh-CN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）市场需求研究</a:t>
            </a:r>
          </a:p>
          <a:p>
            <a:pPr lvl="1">
              <a:lnSpc>
                <a:spcPct val="90000"/>
              </a:lnSpc>
            </a:pPr>
            <a:r>
              <a:rPr lang="en-US" altLang="zh-CN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）用户用消费者购买行为的研究</a:t>
            </a:r>
          </a:p>
          <a:p>
            <a:pPr lvl="1">
              <a:lnSpc>
                <a:spcPct val="90000"/>
              </a:lnSpc>
            </a:pPr>
            <a:r>
              <a:rPr lang="en-US" altLang="zh-CN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）营销因素研究</a:t>
            </a:r>
          </a:p>
          <a:p>
            <a:pPr lvl="1">
              <a:lnSpc>
                <a:spcPct val="90000"/>
              </a:lnSpc>
            </a:pPr>
            <a:r>
              <a:rPr lang="en-US" altLang="zh-CN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）竞争对手研究</a:t>
            </a:r>
          </a:p>
          <a:p>
            <a:pPr lvl="1">
              <a:lnSpc>
                <a:spcPct val="90000"/>
              </a:lnSpc>
            </a:pPr>
            <a:r>
              <a:rPr lang="en-US" altLang="zh-CN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r>
              <a:rPr lang="zh-CN" altLang="en-US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）宏观环境研究</a:t>
            </a:r>
            <a:endParaRPr lang="zh-CN" altLang="en-US" sz="2400" dirty="0" smtClean="0">
              <a:solidFill>
                <a:srgbClr val="F4902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9476431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 noChangeArrowheads="1"/>
          </p:cNvSpPr>
          <p:nvPr/>
        </p:nvSpPr>
        <p:spPr>
          <a:xfrm>
            <a:off x="922218" y="881332"/>
            <a:ext cx="7643812" cy="5181600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None/>
            </a:pPr>
            <a:r>
              <a:rPr lang="en-US" altLang="zh-CN" sz="2400" dirty="0" smtClean="0">
                <a:solidFill>
                  <a:srgbClr val="317FB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3.3.2</a:t>
            </a:r>
            <a:r>
              <a:rPr lang="zh-CN" altLang="en-US" sz="2400" dirty="0" smtClean="0">
                <a:solidFill>
                  <a:srgbClr val="317FB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网络市场调研的方法</a:t>
            </a:r>
          </a:p>
          <a:p>
            <a:pPr>
              <a:buFont typeface="Wingdings" panose="05000000000000000000" pitchFamily="2" charset="2"/>
              <a:buNone/>
            </a:pPr>
            <a:r>
              <a:rPr lang="en-US" altLang="zh-CN" sz="2400" dirty="0" smtClean="0">
                <a:solidFill>
                  <a:srgbClr val="53C3B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400" dirty="0" smtClean="0">
                <a:solidFill>
                  <a:srgbClr val="53C3B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、网上直接调查</a:t>
            </a:r>
          </a:p>
          <a:p>
            <a:pPr lvl="1"/>
            <a:r>
              <a:rPr lang="en-US" altLang="zh-CN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）主动调查法</a:t>
            </a:r>
          </a:p>
          <a:p>
            <a:pPr lvl="1"/>
            <a:r>
              <a:rPr lang="en-US" altLang="zh-CN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）被动调查法</a:t>
            </a:r>
          </a:p>
          <a:p>
            <a:pPr>
              <a:buFont typeface="Wingdings" panose="05000000000000000000" pitchFamily="2" charset="2"/>
              <a:buNone/>
            </a:pPr>
            <a:r>
              <a:rPr lang="en-US" altLang="zh-CN" sz="2400" dirty="0" smtClean="0">
                <a:solidFill>
                  <a:srgbClr val="53C3B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400" dirty="0" smtClean="0">
                <a:solidFill>
                  <a:srgbClr val="53C3B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、网上间接调查</a:t>
            </a:r>
          </a:p>
          <a:p>
            <a:pPr lvl="1"/>
            <a:r>
              <a:rPr lang="zh-CN" altLang="en-US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收集与企业营销相关的市场、竞争者、消费者以及宏观环境等信息。</a:t>
            </a:r>
            <a:endParaRPr lang="zh-CN" altLang="en-US" sz="2400" dirty="0" smtClean="0">
              <a:solidFill>
                <a:srgbClr val="F4902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4030447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 noChangeArrowheads="1"/>
          </p:cNvSpPr>
          <p:nvPr/>
        </p:nvSpPr>
        <p:spPr>
          <a:xfrm>
            <a:off x="835954" y="915837"/>
            <a:ext cx="7643812" cy="5181600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None/>
            </a:pPr>
            <a:r>
              <a:rPr lang="en-US" altLang="zh-CN" sz="2400" dirty="0" smtClean="0">
                <a:solidFill>
                  <a:srgbClr val="317FB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3.3.3</a:t>
            </a:r>
            <a:r>
              <a:rPr lang="zh-CN" altLang="en-US" sz="2400" dirty="0" smtClean="0">
                <a:solidFill>
                  <a:srgbClr val="317FB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网络市场调研的实施</a:t>
            </a:r>
          </a:p>
          <a:p>
            <a:pPr lvl="1">
              <a:buFont typeface="Wingdings" panose="05000000000000000000" pitchFamily="2" charset="2"/>
              <a:buNone/>
            </a:pPr>
            <a:r>
              <a:rPr lang="en-US" altLang="zh-CN" sz="2400" dirty="0" smtClean="0">
                <a:solidFill>
                  <a:srgbClr val="53C3B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2400" dirty="0" smtClean="0">
                <a:solidFill>
                  <a:srgbClr val="53C3B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网络市场调研的操作流程</a:t>
            </a:r>
          </a:p>
          <a:p>
            <a:pPr lvl="1">
              <a:buFont typeface="Wingdings" panose="05000000000000000000" pitchFamily="2" charset="2"/>
              <a:buNone/>
            </a:pPr>
            <a:r>
              <a:rPr lang="en-US" altLang="zh-CN" sz="2400" dirty="0" smtClean="0">
                <a:solidFill>
                  <a:srgbClr val="53C3B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2400" dirty="0" smtClean="0">
                <a:solidFill>
                  <a:srgbClr val="53C3B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制定网络调研计划</a:t>
            </a:r>
          </a:p>
          <a:p>
            <a:pPr lvl="1"/>
            <a:r>
              <a:rPr lang="en-US" altLang="zh-CN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）明确调研目的</a:t>
            </a:r>
          </a:p>
          <a:p>
            <a:pPr lvl="1"/>
            <a:r>
              <a:rPr lang="en-US" altLang="zh-CN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）确定调研对象</a:t>
            </a:r>
          </a:p>
          <a:p>
            <a:pPr lvl="1"/>
            <a:r>
              <a:rPr lang="en-US" altLang="zh-CN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）选择调查方法</a:t>
            </a:r>
          </a:p>
          <a:p>
            <a:pPr lvl="1"/>
            <a:r>
              <a:rPr lang="en-US" altLang="zh-CN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）确定调查进度和人员需求</a:t>
            </a:r>
          </a:p>
          <a:p>
            <a:pPr lvl="1"/>
            <a:r>
              <a:rPr lang="en-US" altLang="zh-CN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r>
              <a:rPr lang="zh-CN" altLang="en-US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）确定调研预算</a:t>
            </a:r>
            <a:endParaRPr lang="zh-CN" altLang="en-US" sz="2400" dirty="0" smtClean="0">
              <a:solidFill>
                <a:srgbClr val="F4902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2553781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 noChangeArrowheads="1"/>
          </p:cNvSpPr>
          <p:nvPr/>
        </p:nvSpPr>
        <p:spPr>
          <a:xfrm>
            <a:off x="904965" y="881332"/>
            <a:ext cx="7850187" cy="5181600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None/>
            </a:pPr>
            <a:r>
              <a:rPr lang="en-US" altLang="zh-CN" sz="2400" dirty="0" smtClean="0">
                <a:solidFill>
                  <a:srgbClr val="317FB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3.</a:t>
            </a:r>
            <a:r>
              <a:rPr lang="zh-CN" altLang="en-US" sz="2400" dirty="0" smtClean="0">
                <a:solidFill>
                  <a:srgbClr val="317FB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实施网上市场调查</a:t>
            </a:r>
          </a:p>
          <a:p>
            <a:pPr>
              <a:buFont typeface="Wingdings" panose="05000000000000000000" pitchFamily="2" charset="2"/>
              <a:buNone/>
            </a:pPr>
            <a:r>
              <a:rPr lang="en-US" altLang="zh-CN" sz="2400" dirty="0" smtClean="0">
                <a:solidFill>
                  <a:srgbClr val="53C3B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400" dirty="0" smtClean="0">
                <a:solidFill>
                  <a:srgbClr val="53C3B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）设计调研问卷</a:t>
            </a:r>
          </a:p>
          <a:p>
            <a:pPr lvl="1"/>
            <a:r>
              <a:rPr lang="zh-CN" altLang="en-US" sz="2400" dirty="0" smtClean="0">
                <a:solidFill>
                  <a:srgbClr val="53C3B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包括卷首说明、调研内容、结束语；</a:t>
            </a:r>
          </a:p>
          <a:p>
            <a:pPr lvl="1"/>
            <a:r>
              <a:rPr lang="zh-CN" altLang="en-US" sz="2400" dirty="0" smtClean="0">
                <a:solidFill>
                  <a:srgbClr val="53C3B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设计网上调查问卷</a:t>
            </a:r>
          </a:p>
          <a:p>
            <a:pPr lvl="1"/>
            <a:r>
              <a:rPr lang="zh-CN" altLang="en-US" sz="2400" dirty="0" smtClean="0">
                <a:solidFill>
                  <a:srgbClr val="53C3B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问卷设计应注意的问题</a:t>
            </a:r>
          </a:p>
          <a:p>
            <a:pPr lvl="2" algn="just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问题简明扼要；不应有偏见或误导；不要诱导人们回答；问题在记忆范围回答的；明确提问的意思和范围；以过滤性的提问方法展开问题；避免引起反感的问题；问题都应能找到答案。</a:t>
            </a:r>
            <a:endParaRPr lang="zh-CN" altLang="en-US" sz="2400" dirty="0" smtClean="0">
              <a:solidFill>
                <a:srgbClr val="F4902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862104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 noChangeArrowheads="1"/>
          </p:cNvSpPr>
          <p:nvPr/>
        </p:nvSpPr>
        <p:spPr>
          <a:xfrm>
            <a:off x="798782" y="812320"/>
            <a:ext cx="7931150" cy="5181600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None/>
            </a:pPr>
            <a:r>
              <a:rPr lang="en-US" altLang="zh-CN" sz="2400" dirty="0" smtClean="0">
                <a:solidFill>
                  <a:srgbClr val="317FB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3.1</a:t>
            </a:r>
            <a:r>
              <a:rPr lang="zh-CN" altLang="en-US" sz="2400" dirty="0" smtClean="0">
                <a:solidFill>
                  <a:srgbClr val="317FB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网络商务信息的概念和特点</a:t>
            </a:r>
          </a:p>
          <a:p>
            <a:pPr lvl="1"/>
            <a:r>
              <a:rPr lang="zh-CN" altLang="en-US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信息的概念：广义地说，信息是物质和能量在时间、空间上定性或者定量的模型或其符号的集合。</a:t>
            </a:r>
          </a:p>
          <a:p>
            <a:pPr lvl="1"/>
            <a:r>
              <a:rPr lang="zh-CN" altLang="en-US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网络商务信息限定了商务信息传递的媒体和途径，只有通过计算机网络传递的商务信息才属于本范畴。</a:t>
            </a:r>
          </a:p>
          <a:p>
            <a:pPr lvl="1"/>
            <a:r>
              <a:rPr lang="zh-CN" altLang="en-US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特点：</a:t>
            </a:r>
            <a:r>
              <a:rPr lang="en-US" altLang="zh-CN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、实效性强；</a:t>
            </a:r>
            <a:r>
              <a:rPr lang="en-US" altLang="zh-CN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、准确性高；</a:t>
            </a:r>
            <a:r>
              <a:rPr lang="en-US" altLang="zh-CN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、便于存储；</a:t>
            </a:r>
            <a:r>
              <a:rPr lang="en-US" altLang="zh-CN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、加工筛选难度大</a:t>
            </a:r>
          </a:p>
        </p:txBody>
      </p:sp>
    </p:spTree>
    <p:extLst>
      <p:ext uri="{BB962C8B-B14F-4D97-AF65-F5344CB8AC3E}">
        <p14:creationId xmlns:p14="http://schemas.microsoft.com/office/powerpoint/2010/main" val="243323900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 noChangeArrowheads="1"/>
          </p:cNvSpPr>
          <p:nvPr/>
        </p:nvSpPr>
        <p:spPr>
          <a:xfrm>
            <a:off x="893672" y="864079"/>
            <a:ext cx="8137525" cy="5181600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zh-CN" sz="2400" dirty="0" smtClean="0">
                <a:solidFill>
                  <a:srgbClr val="317FB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400" dirty="0" smtClean="0">
                <a:solidFill>
                  <a:srgbClr val="317FB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r>
              <a:rPr lang="en-US" altLang="zh-CN" sz="2400" dirty="0" smtClean="0">
                <a:solidFill>
                  <a:srgbClr val="317FB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WEB</a:t>
            </a:r>
            <a:r>
              <a:rPr lang="zh-CN" altLang="en-US" sz="2400" dirty="0" smtClean="0">
                <a:solidFill>
                  <a:srgbClr val="317FB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在线调查问卷制作发布（实操平台讲解）</a:t>
            </a:r>
          </a:p>
          <a:p>
            <a:pPr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zh-CN" sz="2400" dirty="0" smtClean="0">
                <a:solidFill>
                  <a:srgbClr val="317FB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4.</a:t>
            </a:r>
            <a:r>
              <a:rPr lang="zh-CN" altLang="en-US" sz="2400" dirty="0" smtClean="0">
                <a:solidFill>
                  <a:srgbClr val="317FB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网上调查资料处理分析</a:t>
            </a:r>
          </a:p>
          <a:p>
            <a:pPr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zh-CN" sz="2400" dirty="0" smtClean="0">
                <a:solidFill>
                  <a:srgbClr val="53C3B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400" dirty="0" smtClean="0">
                <a:solidFill>
                  <a:srgbClr val="53C3B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）处理分析流程</a:t>
            </a:r>
          </a:p>
          <a:p>
            <a:pPr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zh-CN" sz="2400" dirty="0" smtClean="0">
                <a:solidFill>
                  <a:srgbClr val="53C3B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400" dirty="0" smtClean="0">
                <a:solidFill>
                  <a:srgbClr val="53C3B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）常用的数据分析方法</a:t>
            </a:r>
          </a:p>
          <a:p>
            <a:pPr lvl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zh-CN" altLang="en-US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）回归分析</a:t>
            </a:r>
          </a:p>
          <a:p>
            <a:pPr lvl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zh-CN" altLang="en-US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）判别分析</a:t>
            </a:r>
          </a:p>
          <a:p>
            <a:pPr lvl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zh-CN" altLang="en-US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）相关分析</a:t>
            </a:r>
          </a:p>
          <a:p>
            <a:pPr lvl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zh-CN" altLang="en-US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）聚类分析</a:t>
            </a:r>
          </a:p>
          <a:p>
            <a:pPr lvl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zh-CN" altLang="en-US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r>
              <a:rPr lang="zh-CN" altLang="en-US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）时间序列分析</a:t>
            </a:r>
            <a:endParaRPr lang="zh-CN" altLang="en-US" sz="2400" dirty="0" smtClean="0">
              <a:solidFill>
                <a:srgbClr val="F4902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4663462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 noChangeArrowheads="1"/>
          </p:cNvSpPr>
          <p:nvPr/>
        </p:nvSpPr>
        <p:spPr>
          <a:xfrm>
            <a:off x="922218" y="864080"/>
            <a:ext cx="7643812" cy="5181600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None/>
            </a:pPr>
            <a:r>
              <a:rPr lang="en-US" altLang="zh-CN" sz="2400" dirty="0" smtClean="0">
                <a:solidFill>
                  <a:srgbClr val="317FB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2400" dirty="0" smtClean="0">
                <a:solidFill>
                  <a:srgbClr val="317FB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）常用的分析图表</a:t>
            </a:r>
          </a:p>
          <a:p>
            <a:pPr>
              <a:buFont typeface="Wingdings" panose="05000000000000000000" pitchFamily="2" charset="2"/>
              <a:buNone/>
            </a:pPr>
            <a:r>
              <a:rPr lang="en-US" altLang="zh-CN" sz="2400" dirty="0" smtClean="0">
                <a:solidFill>
                  <a:srgbClr val="317FB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5.</a:t>
            </a:r>
            <a:r>
              <a:rPr lang="zh-CN" altLang="en-US" sz="2400" dirty="0" smtClean="0">
                <a:solidFill>
                  <a:srgbClr val="317FB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撰写网络调研报告</a:t>
            </a:r>
          </a:p>
          <a:p>
            <a:pPr lvl="1" algn="just"/>
            <a:r>
              <a:rPr lang="zh-CN" altLang="en-US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报告：题目、目录、概要、正文、结论、建议、附件；</a:t>
            </a:r>
          </a:p>
          <a:p>
            <a:pPr lvl="1"/>
            <a:r>
              <a:rPr lang="zh-CN" altLang="en-US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正文包括：现状部分、预测部分</a:t>
            </a:r>
            <a:endParaRPr lang="zh-CN" altLang="en-US" sz="2400" dirty="0" smtClean="0">
              <a:solidFill>
                <a:srgbClr val="F4902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1815608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EC82EDAC-2C39-4F7C-A4E0-3DDD0421BDDA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489" y="900644"/>
            <a:ext cx="7026452" cy="5715000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9B60396F-A878-4F67-9196-238D4B37BE3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28214" y="2140520"/>
            <a:ext cx="5063785" cy="2848692"/>
          </a:xfrm>
          <a:prstGeom prst="rect">
            <a:avLst/>
          </a:prstGeom>
        </p:spPr>
      </p:pic>
      <p:sp>
        <p:nvSpPr>
          <p:cNvPr id="3" name="菱形 2">
            <a:extLst>
              <a:ext uri="{FF2B5EF4-FFF2-40B4-BE49-F238E27FC236}">
                <a16:creationId xmlns:a16="http://schemas.microsoft.com/office/drawing/2014/main" id="{7E49F948-7F10-4A06-8524-71468A1B69E5}"/>
              </a:ext>
            </a:extLst>
          </p:cNvPr>
          <p:cNvSpPr/>
          <p:nvPr/>
        </p:nvSpPr>
        <p:spPr bwMode="auto">
          <a:xfrm>
            <a:off x="4049602" y="1279717"/>
            <a:ext cx="4552636" cy="4552636"/>
          </a:xfrm>
          <a:prstGeom prst="diamond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975449" y="2844786"/>
            <a:ext cx="7488832" cy="1323439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80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谢谢观看与指导</a:t>
            </a:r>
            <a:endParaRPr lang="zh-CN" altLang="en-US" sz="8000" b="1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9456548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 noChangeArrowheads="1"/>
          </p:cNvSpPr>
          <p:nvPr/>
        </p:nvSpPr>
        <p:spPr>
          <a:xfrm>
            <a:off x="940399" y="805491"/>
            <a:ext cx="7740650" cy="5238750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None/>
            </a:pPr>
            <a:r>
              <a:rPr lang="en-US" altLang="zh-CN" sz="2400" dirty="0" smtClean="0">
                <a:solidFill>
                  <a:srgbClr val="317FB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3.1.2</a:t>
            </a:r>
            <a:r>
              <a:rPr lang="zh-CN" altLang="en-US" sz="2400" dirty="0" smtClean="0">
                <a:solidFill>
                  <a:srgbClr val="317FB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网络商务信息的分级</a:t>
            </a:r>
          </a:p>
          <a:p>
            <a:pPr lvl="1"/>
            <a:r>
              <a:rPr lang="zh-CN" altLang="en-US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第一级是</a:t>
            </a:r>
            <a:r>
              <a:rPr lang="zh-CN" altLang="en-US" sz="2400" b="1" u="sng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免费</a:t>
            </a:r>
            <a:r>
              <a:rPr lang="zh-CN" altLang="en-US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商务信息，主要社会公益性信息。如在线免费软件；</a:t>
            </a:r>
          </a:p>
          <a:p>
            <a:pPr lvl="1"/>
            <a:r>
              <a:rPr lang="zh-CN" altLang="en-US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第二级是</a:t>
            </a:r>
            <a:r>
              <a:rPr lang="zh-CN" altLang="en-US" sz="2400" b="1" u="sng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收取较低费用</a:t>
            </a:r>
            <a:r>
              <a:rPr lang="zh-CN" altLang="en-US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的信息，是一般性的普通类信息。如全文检索信息；</a:t>
            </a:r>
          </a:p>
          <a:p>
            <a:pPr lvl="1"/>
            <a:r>
              <a:rPr lang="zh-CN" altLang="en-US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第三级是</a:t>
            </a:r>
            <a:r>
              <a:rPr lang="zh-CN" altLang="en-US" sz="2400" b="1" u="sng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收取标准信息费</a:t>
            </a:r>
            <a:r>
              <a:rPr lang="zh-CN" altLang="en-US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的信息，是属于知识、经济类的信息。网络商务信息大部都属于这一类；</a:t>
            </a:r>
          </a:p>
          <a:p>
            <a:pPr lvl="1"/>
            <a:r>
              <a:rPr lang="zh-CN" altLang="en-US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第四级是</a:t>
            </a:r>
            <a:r>
              <a:rPr lang="zh-CN" altLang="en-US" sz="2400" b="1" u="sng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优质优价</a:t>
            </a:r>
            <a:r>
              <a:rPr lang="zh-CN" altLang="en-US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的信息，是有极高使用价值的专用信息。如重要市场走向分析、商品销售调查。</a:t>
            </a:r>
          </a:p>
        </p:txBody>
      </p:sp>
    </p:spTree>
    <p:extLst>
      <p:ext uri="{BB962C8B-B14F-4D97-AF65-F5344CB8AC3E}">
        <p14:creationId xmlns:p14="http://schemas.microsoft.com/office/powerpoint/2010/main" val="22066324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 noChangeArrowheads="1"/>
          </p:cNvSpPr>
          <p:nvPr/>
        </p:nvSpPr>
        <p:spPr>
          <a:xfrm>
            <a:off x="1137879" y="2201173"/>
            <a:ext cx="7993062" cy="1516812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  <a:buFont typeface="Wingdings" panose="05000000000000000000" pitchFamily="2" charset="2"/>
              <a:buNone/>
              <a:defRPr/>
            </a:pPr>
            <a:r>
              <a:rPr lang="zh-CN" altLang="en-US" sz="3600" dirty="0" smtClean="0">
                <a:solidFill>
                  <a:srgbClr val="53C3B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搜索：</a:t>
            </a:r>
            <a:endParaRPr lang="en-US" altLang="zh-CN" sz="3600" dirty="0" smtClean="0">
              <a:solidFill>
                <a:srgbClr val="53C3B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90000"/>
              </a:lnSpc>
              <a:buFont typeface="Wingdings" panose="05000000000000000000" pitchFamily="2" charset="2"/>
              <a:buNone/>
              <a:defRPr/>
            </a:pPr>
            <a:r>
              <a:rPr lang="en-US" altLang="zh-CN" sz="3600" dirty="0" smtClean="0">
                <a:solidFill>
                  <a:srgbClr val="53C3B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600" dirty="0" smtClean="0">
                <a:solidFill>
                  <a:srgbClr val="53C3B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、新冠肺炎的来历和发展。</a:t>
            </a:r>
            <a:endParaRPr lang="en-US" altLang="zh-CN" sz="3600" dirty="0" smtClean="0">
              <a:solidFill>
                <a:srgbClr val="53C3B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5787193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 noChangeArrowheads="1"/>
          </p:cNvSpPr>
          <p:nvPr/>
        </p:nvSpPr>
        <p:spPr>
          <a:xfrm>
            <a:off x="900022" y="857250"/>
            <a:ext cx="8077200" cy="4953000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None/>
            </a:pPr>
            <a:r>
              <a:rPr lang="en-US" altLang="zh-CN" sz="2400" dirty="0" smtClean="0">
                <a:solidFill>
                  <a:srgbClr val="317FB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3.1.3</a:t>
            </a:r>
            <a:r>
              <a:rPr lang="zh-CN" altLang="en-US" sz="2400" dirty="0" smtClean="0">
                <a:solidFill>
                  <a:srgbClr val="317FB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网络商务信息收集的基本要求</a:t>
            </a:r>
          </a:p>
          <a:p>
            <a:pPr lvl="1"/>
            <a:r>
              <a:rPr lang="en-US" altLang="zh-CN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、及时：就是迅速；</a:t>
            </a:r>
          </a:p>
          <a:p>
            <a:pPr lvl="1"/>
            <a:r>
              <a:rPr lang="en-US" altLang="zh-CN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、准确：信息应真是反映客观现实；</a:t>
            </a:r>
          </a:p>
          <a:p>
            <a:pPr lvl="1"/>
            <a:r>
              <a:rPr lang="en-US" altLang="zh-CN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、适度：提供信息要有针对性和目的性；</a:t>
            </a:r>
          </a:p>
          <a:p>
            <a:pPr lvl="1"/>
            <a:r>
              <a:rPr lang="en-US" altLang="zh-CN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、经济：以最低的费用获得必要的信息；</a:t>
            </a:r>
          </a:p>
        </p:txBody>
      </p:sp>
    </p:spTree>
    <p:extLst>
      <p:ext uri="{BB962C8B-B14F-4D97-AF65-F5344CB8AC3E}">
        <p14:creationId xmlns:p14="http://schemas.microsoft.com/office/powerpoint/2010/main" val="387226078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1077493" y="2313317"/>
            <a:ext cx="7993062" cy="1680713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  <a:buFont typeface="Wingdings" panose="05000000000000000000" pitchFamily="2" charset="2"/>
              <a:buNone/>
              <a:defRPr/>
            </a:pPr>
            <a:r>
              <a:rPr lang="zh-CN" altLang="en-US" sz="3600" dirty="0" smtClean="0">
                <a:solidFill>
                  <a:srgbClr val="53C3B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搜索：</a:t>
            </a:r>
            <a:endParaRPr lang="en-US" altLang="zh-CN" sz="3600" dirty="0" smtClean="0">
              <a:solidFill>
                <a:srgbClr val="53C3B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90000"/>
              </a:lnSpc>
              <a:buFont typeface="Wingdings" panose="05000000000000000000" pitchFamily="2" charset="2"/>
              <a:buNone/>
              <a:defRPr/>
            </a:pPr>
            <a:r>
              <a:rPr lang="en-US" altLang="zh-CN" sz="3600" dirty="0" smtClean="0">
                <a:solidFill>
                  <a:srgbClr val="53C3B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600" dirty="0" smtClean="0">
                <a:solidFill>
                  <a:srgbClr val="53C3B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、关于新冠肺炎国家采取了什么措施？</a:t>
            </a:r>
            <a:endParaRPr lang="en-US" altLang="zh-CN" sz="3600" dirty="0">
              <a:solidFill>
                <a:srgbClr val="53C3B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0032714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 noChangeArrowheads="1"/>
          </p:cNvSpPr>
          <p:nvPr/>
        </p:nvSpPr>
        <p:spPr>
          <a:xfrm>
            <a:off x="891396" y="814118"/>
            <a:ext cx="7740650" cy="5314950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None/>
              <a:defRPr/>
            </a:pPr>
            <a:r>
              <a:rPr lang="en-US" altLang="zh-CN" sz="2400" dirty="0" smtClean="0">
                <a:solidFill>
                  <a:srgbClr val="317FB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3.1.4</a:t>
            </a:r>
            <a:r>
              <a:rPr lang="zh-CN" altLang="en-US" sz="2400" dirty="0" smtClean="0">
                <a:solidFill>
                  <a:srgbClr val="317FB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网络信息的整理</a:t>
            </a:r>
          </a:p>
          <a:p>
            <a:pPr>
              <a:buFont typeface="Wingdings" panose="05000000000000000000" pitchFamily="2" charset="2"/>
              <a:buNone/>
              <a:defRPr/>
            </a:pPr>
            <a:r>
              <a:rPr lang="en-US" altLang="zh-CN" sz="2400" dirty="0" smtClean="0">
                <a:solidFill>
                  <a:srgbClr val="53C3B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2400" dirty="0" smtClean="0">
                <a:solidFill>
                  <a:srgbClr val="53C3B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信息的储存</a:t>
            </a:r>
          </a:p>
          <a:p>
            <a:pPr lvl="1">
              <a:defRPr/>
            </a:pPr>
            <a:r>
              <a:rPr lang="zh-CN" altLang="en-US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资料的下载：下载全文，下载图象，下载并编辑，摘取资料。</a:t>
            </a:r>
          </a:p>
          <a:p>
            <a:pPr>
              <a:buFont typeface="Wingdings" panose="05000000000000000000" pitchFamily="2" charset="2"/>
              <a:buNone/>
              <a:defRPr/>
            </a:pPr>
            <a:r>
              <a:rPr lang="en-US" altLang="zh-CN" sz="2400" dirty="0" smtClean="0">
                <a:solidFill>
                  <a:srgbClr val="53C3B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2400" dirty="0" smtClean="0">
                <a:solidFill>
                  <a:srgbClr val="53C3B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信息的整理</a:t>
            </a:r>
          </a:p>
          <a:p>
            <a:pPr lvl="1">
              <a:defRPr/>
            </a:pPr>
            <a:r>
              <a:rPr lang="en-US" altLang="zh-CN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、明确信息的来源；</a:t>
            </a:r>
            <a:r>
              <a:rPr lang="en-US" altLang="zh-CN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、浏览信息，添加文件名；</a:t>
            </a:r>
            <a:r>
              <a:rPr lang="en-US" altLang="zh-CN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、分类；</a:t>
            </a:r>
            <a:r>
              <a:rPr lang="en-US" altLang="zh-CN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、初步筛选；</a:t>
            </a:r>
          </a:p>
          <a:p>
            <a:pPr lvl="1">
              <a:defRPr/>
            </a:pPr>
            <a:r>
              <a:rPr lang="zh-CN" altLang="en-US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分类的主要方法：</a:t>
            </a:r>
            <a:r>
              <a:rPr lang="en-US" altLang="zh-CN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按主题；</a:t>
            </a:r>
            <a:r>
              <a:rPr lang="en-US" altLang="zh-CN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建立信息管理系统；</a:t>
            </a:r>
          </a:p>
          <a:p>
            <a:pPr>
              <a:buFont typeface="Wingdings" panose="05000000000000000000" pitchFamily="2" charset="2"/>
              <a:buNone/>
              <a:defRPr/>
            </a:pPr>
            <a:r>
              <a:rPr lang="en-US" altLang="zh-CN" sz="2400" dirty="0" smtClean="0">
                <a:solidFill>
                  <a:srgbClr val="53C3B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3.</a:t>
            </a:r>
            <a:r>
              <a:rPr lang="zh-CN" altLang="en-US" sz="2400" dirty="0" smtClean="0">
                <a:solidFill>
                  <a:srgbClr val="53C3B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信息的加工处理</a:t>
            </a:r>
          </a:p>
        </p:txBody>
      </p:sp>
    </p:spTree>
    <p:extLst>
      <p:ext uri="{BB962C8B-B14F-4D97-AF65-F5344CB8AC3E}">
        <p14:creationId xmlns:p14="http://schemas.microsoft.com/office/powerpoint/2010/main" val="33877750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 noChangeArrowheads="1"/>
          </p:cNvSpPr>
          <p:nvPr/>
        </p:nvSpPr>
        <p:spPr>
          <a:xfrm>
            <a:off x="982604" y="2261559"/>
            <a:ext cx="7993062" cy="2051649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  <a:buFont typeface="Wingdings" panose="05000000000000000000" pitchFamily="2" charset="2"/>
              <a:buNone/>
              <a:defRPr/>
            </a:pPr>
            <a:r>
              <a:rPr lang="zh-CN" altLang="en-US" sz="3600" dirty="0" smtClean="0">
                <a:solidFill>
                  <a:srgbClr val="53C3B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搜索：</a:t>
            </a:r>
            <a:endParaRPr lang="en-US" altLang="zh-CN" sz="3600" dirty="0" smtClean="0">
              <a:solidFill>
                <a:srgbClr val="53C3B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90000"/>
              </a:lnSpc>
              <a:buFont typeface="Wingdings" panose="05000000000000000000" pitchFamily="2" charset="2"/>
              <a:buNone/>
              <a:defRPr/>
            </a:pPr>
            <a:r>
              <a:rPr lang="en-US" altLang="zh-CN" sz="3600" dirty="0" smtClean="0">
                <a:solidFill>
                  <a:srgbClr val="53C3B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3600" dirty="0" smtClean="0">
                <a:solidFill>
                  <a:srgbClr val="53C3B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、关于新冠肺炎我们该如何做好防范？</a:t>
            </a:r>
          </a:p>
        </p:txBody>
      </p:sp>
    </p:spTree>
    <p:extLst>
      <p:ext uri="{BB962C8B-B14F-4D97-AF65-F5344CB8AC3E}">
        <p14:creationId xmlns:p14="http://schemas.microsoft.com/office/powerpoint/2010/main" val="3257788145"/>
      </p:ext>
    </p:extLst>
  </p:cSld>
  <p:clrMapOvr>
    <a:masterClrMapping/>
  </p:clrMapOvr>
</p:sld>
</file>

<file path=ppt/theme/theme1.xml><?xml version="1.0" encoding="utf-8"?>
<a:theme xmlns:a="http://schemas.openxmlformats.org/drawingml/2006/main" name="平面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52</TotalTime>
  <Words>1748</Words>
  <Application>Microsoft Office PowerPoint</Application>
  <PresentationFormat>宽屏</PresentationFormat>
  <Paragraphs>199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42" baseType="lpstr">
      <vt:lpstr>黑体</vt:lpstr>
      <vt:lpstr>华文新魏</vt:lpstr>
      <vt:lpstr>宋体</vt:lpstr>
      <vt:lpstr>微软雅黑</vt:lpstr>
      <vt:lpstr>Arial</vt:lpstr>
      <vt:lpstr>Times New Roman</vt:lpstr>
      <vt:lpstr>Trebuchet MS</vt:lpstr>
      <vt:lpstr>Wingdings</vt:lpstr>
      <vt:lpstr>Wingdings 3</vt:lpstr>
      <vt:lpstr>平面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佛山交通技工学校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邓德生</dc:creator>
  <cp:lastModifiedBy>邓德生</cp:lastModifiedBy>
  <cp:revision>9</cp:revision>
  <dcterms:created xsi:type="dcterms:W3CDTF">2022-04-08T08:15:42Z</dcterms:created>
  <dcterms:modified xsi:type="dcterms:W3CDTF">2022-05-11T02:18:59Z</dcterms:modified>
</cp:coreProperties>
</file>