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58" r:id="rId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3C3B0"/>
    <a:srgbClr val="F49022"/>
    <a:srgbClr val="317FB7"/>
    <a:srgbClr val="353739"/>
    <a:srgbClr val="484A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635" autoAdjust="0"/>
    <p:restoredTop sz="94660"/>
  </p:normalViewPr>
  <p:slideViewPr>
    <p:cSldViewPr snapToGrid="0">
      <p:cViewPr varScale="1">
        <p:scale>
          <a:sx n="111" d="100"/>
          <a:sy n="111" d="100"/>
        </p:scale>
        <p:origin x="99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 name="矩形 6">
            <a:extLst>
              <a:ext uri="{FF2B5EF4-FFF2-40B4-BE49-F238E27FC236}">
                <a16:creationId xmlns:a16="http://schemas.microsoft.com/office/drawing/2014/main" id="{17DA7586-E757-432D-82F6-AD2A76AEC82D}"/>
              </a:ext>
            </a:extLst>
          </p:cNvPr>
          <p:cNvSpPr>
            <a:spLocks noChangeArrowheads="1"/>
          </p:cNvSpPr>
          <p:nvPr userDrawn="1"/>
        </p:nvSpPr>
        <p:spPr bwMode="auto">
          <a:xfrm>
            <a:off x="0" y="6664722"/>
            <a:ext cx="3032988" cy="193278"/>
          </a:xfrm>
          <a:prstGeom prst="rect">
            <a:avLst/>
          </a:prstGeom>
          <a:solidFill>
            <a:srgbClr val="F49022"/>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9pPr>
          </a:lstStyle>
          <a:p>
            <a:pPr algn="ctr" eaLnBrk="1" hangingPunct="1">
              <a:spcBef>
                <a:spcPct val="0"/>
              </a:spcBef>
              <a:buFont typeface="Arial" panose="020B0604020202020204" pitchFamily="34" charset="0"/>
              <a:buNone/>
            </a:pPr>
            <a:endParaRPr lang="zh-CN" altLang="zh-CN" sz="1800">
              <a:solidFill>
                <a:srgbClr val="FFFFFF"/>
              </a:solidFill>
              <a:latin typeface="+mn-lt"/>
              <a:ea typeface="+mn-ea"/>
              <a:cs typeface="+mn-ea"/>
              <a:sym typeface="+mn-lt"/>
            </a:endParaRPr>
          </a:p>
        </p:txBody>
      </p:sp>
      <p:sp>
        <p:nvSpPr>
          <p:cNvPr id="22" name="矩形 7">
            <a:extLst>
              <a:ext uri="{FF2B5EF4-FFF2-40B4-BE49-F238E27FC236}">
                <a16:creationId xmlns:a16="http://schemas.microsoft.com/office/drawing/2014/main" id="{8ED7BAFB-3409-4ECA-A715-5F8A2135F45E}"/>
              </a:ext>
            </a:extLst>
          </p:cNvPr>
          <p:cNvSpPr>
            <a:spLocks noChangeArrowheads="1"/>
          </p:cNvSpPr>
          <p:nvPr userDrawn="1"/>
        </p:nvSpPr>
        <p:spPr bwMode="auto">
          <a:xfrm>
            <a:off x="3032988" y="6664722"/>
            <a:ext cx="3083963" cy="193278"/>
          </a:xfrm>
          <a:prstGeom prst="rect">
            <a:avLst/>
          </a:prstGeom>
          <a:solidFill>
            <a:srgbClr val="EE363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9pPr>
          </a:lstStyle>
          <a:p>
            <a:pPr algn="ctr" eaLnBrk="1" hangingPunct="1">
              <a:spcBef>
                <a:spcPct val="0"/>
              </a:spcBef>
              <a:buFont typeface="Arial" panose="020B0604020202020204" pitchFamily="34" charset="0"/>
              <a:buNone/>
            </a:pPr>
            <a:endParaRPr lang="zh-CN" altLang="zh-CN" sz="1800">
              <a:solidFill>
                <a:srgbClr val="FFFFFF"/>
              </a:solidFill>
              <a:latin typeface="+mn-lt"/>
              <a:ea typeface="+mn-ea"/>
              <a:cs typeface="+mn-ea"/>
              <a:sym typeface="+mn-lt"/>
            </a:endParaRPr>
          </a:p>
        </p:txBody>
      </p:sp>
      <p:sp>
        <p:nvSpPr>
          <p:cNvPr id="23" name="矩形 8">
            <a:extLst>
              <a:ext uri="{FF2B5EF4-FFF2-40B4-BE49-F238E27FC236}">
                <a16:creationId xmlns:a16="http://schemas.microsoft.com/office/drawing/2014/main" id="{31013F16-9B76-4A45-943E-730FE0F18CFB}"/>
              </a:ext>
            </a:extLst>
          </p:cNvPr>
          <p:cNvSpPr>
            <a:spLocks noChangeArrowheads="1"/>
          </p:cNvSpPr>
          <p:nvPr userDrawn="1"/>
        </p:nvSpPr>
        <p:spPr bwMode="auto">
          <a:xfrm>
            <a:off x="6116951" y="6664722"/>
            <a:ext cx="3032988" cy="193278"/>
          </a:xfrm>
          <a:prstGeom prst="rect">
            <a:avLst/>
          </a:prstGeom>
          <a:solidFill>
            <a:srgbClr val="53C3B0"/>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9pPr>
          </a:lstStyle>
          <a:p>
            <a:pPr algn="ctr" eaLnBrk="1" hangingPunct="1">
              <a:spcBef>
                <a:spcPct val="0"/>
              </a:spcBef>
              <a:buFont typeface="Arial" panose="020B0604020202020204" pitchFamily="34" charset="0"/>
              <a:buNone/>
            </a:pPr>
            <a:endParaRPr lang="zh-CN" altLang="zh-CN" sz="1800">
              <a:solidFill>
                <a:srgbClr val="FFFFFF"/>
              </a:solidFill>
              <a:latin typeface="+mn-lt"/>
              <a:ea typeface="+mn-ea"/>
              <a:cs typeface="+mn-ea"/>
              <a:sym typeface="+mn-lt"/>
            </a:endParaRPr>
          </a:p>
        </p:txBody>
      </p:sp>
      <p:sp>
        <p:nvSpPr>
          <p:cNvPr id="25" name="矩形 9">
            <a:extLst>
              <a:ext uri="{FF2B5EF4-FFF2-40B4-BE49-F238E27FC236}">
                <a16:creationId xmlns:a16="http://schemas.microsoft.com/office/drawing/2014/main" id="{6BD3421D-F81F-4DD4-9A05-38FADD38AB63}"/>
              </a:ext>
            </a:extLst>
          </p:cNvPr>
          <p:cNvSpPr>
            <a:spLocks noChangeArrowheads="1"/>
          </p:cNvSpPr>
          <p:nvPr userDrawn="1"/>
        </p:nvSpPr>
        <p:spPr bwMode="auto">
          <a:xfrm>
            <a:off x="9149939" y="6664722"/>
            <a:ext cx="3083963" cy="193278"/>
          </a:xfrm>
          <a:prstGeom prst="rect">
            <a:avLst/>
          </a:prstGeom>
          <a:solidFill>
            <a:srgbClr val="317FB7"/>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9pPr>
          </a:lstStyle>
          <a:p>
            <a:pPr algn="ctr" eaLnBrk="1" hangingPunct="1">
              <a:spcBef>
                <a:spcPct val="0"/>
              </a:spcBef>
              <a:buFont typeface="Arial" panose="020B0604020202020204" pitchFamily="34" charset="0"/>
              <a:buNone/>
            </a:pPr>
            <a:endParaRPr lang="zh-CN" altLang="zh-CN" sz="1800">
              <a:solidFill>
                <a:srgbClr val="FFFFFF"/>
              </a:solidFill>
              <a:latin typeface="+mn-lt"/>
              <a:ea typeface="+mn-ea"/>
              <a:cs typeface="+mn-ea"/>
              <a:sym typeface="+mn-lt"/>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l="26117"/>
          <a:stretch/>
        </p:blipFill>
        <p:spPr>
          <a:xfrm>
            <a:off x="7341419" y="2238216"/>
            <a:ext cx="4850581" cy="2679994"/>
          </a:xfrm>
          <a:prstGeom prst="rect">
            <a:avLst/>
          </a:prstGeom>
        </p:spPr>
      </p:pic>
      <p:pic>
        <p:nvPicPr>
          <p:cNvPr id="2" name="图片 1">
            <a:extLst>
              <a:ext uri="{FF2B5EF4-FFF2-40B4-BE49-F238E27FC236}">
                <a16:creationId xmlns:a16="http://schemas.microsoft.com/office/drawing/2014/main" id="{EC82EDAC-2C39-4F7C-A4E0-3DDD0421BDD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975" y="608726"/>
            <a:ext cx="7026452" cy="5715000"/>
          </a:xfrm>
          <a:prstGeom prst="rect">
            <a:avLst/>
          </a:prstGeom>
        </p:spPr>
      </p:pic>
      <p:sp>
        <p:nvSpPr>
          <p:cNvPr id="6" name="菱形 5">
            <a:extLst>
              <a:ext uri="{FF2B5EF4-FFF2-40B4-BE49-F238E27FC236}">
                <a16:creationId xmlns:a16="http://schemas.microsoft.com/office/drawing/2014/main" id="{7E49F948-7F10-4A06-8524-71468A1B69E5}"/>
              </a:ext>
            </a:extLst>
          </p:cNvPr>
          <p:cNvSpPr/>
          <p:nvPr/>
        </p:nvSpPr>
        <p:spPr bwMode="auto">
          <a:xfrm>
            <a:off x="4316059" y="1189908"/>
            <a:ext cx="4552636" cy="4552636"/>
          </a:xfrm>
          <a:prstGeom prst="diamond">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7" name="矩形 6">
            <a:extLst>
              <a:ext uri="{FF2B5EF4-FFF2-40B4-BE49-F238E27FC236}">
                <a16:creationId xmlns:a16="http://schemas.microsoft.com/office/drawing/2014/main" id="{1CA2127D-0D19-4021-8685-48F9A10EE538}"/>
              </a:ext>
            </a:extLst>
          </p:cNvPr>
          <p:cNvSpPr/>
          <p:nvPr/>
        </p:nvSpPr>
        <p:spPr>
          <a:xfrm>
            <a:off x="4637877" y="3091928"/>
            <a:ext cx="3789916" cy="1077218"/>
          </a:xfrm>
          <a:prstGeom prst="rect">
            <a:avLst/>
          </a:prstGeom>
        </p:spPr>
        <p:txBody>
          <a:bodyPr wrap="square">
            <a:spAutoFit/>
          </a:bodyPr>
          <a:lstStyle/>
          <a:p>
            <a:pPr algn="ctr">
              <a:defRPr/>
            </a:pPr>
            <a:r>
              <a:rPr lang="zh-CN" altLang="en-US" sz="3200" dirty="0" smtClean="0">
                <a:solidFill>
                  <a:srgbClr val="317FB7"/>
                </a:solidFill>
                <a:latin typeface="黑体" panose="02010609060101010101" pitchFamily="49" charset="-122"/>
                <a:ea typeface="黑体" panose="02010609060101010101" pitchFamily="49" charset="-122"/>
              </a:rPr>
              <a:t>计算机互联网基础知识</a:t>
            </a:r>
            <a:endParaRPr lang="zh-CN" altLang="en-US" sz="3200" dirty="0">
              <a:solidFill>
                <a:srgbClr val="317FB7"/>
              </a:solidFill>
              <a:latin typeface="黑体" panose="02010609060101010101" pitchFamily="49" charset="-122"/>
              <a:ea typeface="黑体" panose="02010609060101010101" pitchFamily="49" charset="-122"/>
            </a:endParaRPr>
          </a:p>
        </p:txBody>
      </p:sp>
      <p:sp>
        <p:nvSpPr>
          <p:cNvPr id="8" name="TextBox 4">
            <a:extLst>
              <a:ext uri="{FF2B5EF4-FFF2-40B4-BE49-F238E27FC236}">
                <a16:creationId xmlns:a16="http://schemas.microsoft.com/office/drawing/2014/main" id="{4AFF2238-42EC-4C55-BC2E-E92893F8F503}"/>
              </a:ext>
            </a:extLst>
          </p:cNvPr>
          <p:cNvSpPr txBox="1"/>
          <p:nvPr/>
        </p:nvSpPr>
        <p:spPr>
          <a:xfrm>
            <a:off x="5371868" y="2352385"/>
            <a:ext cx="2088174" cy="707886"/>
          </a:xfrm>
          <a:prstGeom prst="rect">
            <a:avLst/>
          </a:prstGeom>
          <a:noFill/>
        </p:spPr>
        <p:txBody>
          <a:bodyPr wrap="square" rtlCol="0">
            <a:spAutoFit/>
          </a:bodyPr>
          <a:lstStyle/>
          <a:p>
            <a:pPr algn="ctr"/>
            <a:r>
              <a:rPr lang="zh-CN" altLang="en-US" sz="4000" dirty="0" smtClean="0">
                <a:solidFill>
                  <a:srgbClr val="53C3B0"/>
                </a:solidFill>
                <a:latin typeface="黑体" panose="02010609060101010101" pitchFamily="49" charset="-122"/>
                <a:ea typeface="黑体" panose="02010609060101010101" pitchFamily="49" charset="-122"/>
                <a:cs typeface="+mn-ea"/>
                <a:sym typeface="+mn-lt"/>
              </a:rPr>
              <a:t>第二章</a:t>
            </a:r>
            <a:endParaRPr lang="zh-CN" altLang="en-US" sz="4000" dirty="0">
              <a:solidFill>
                <a:srgbClr val="53C3B0"/>
              </a:solidFill>
              <a:latin typeface="黑体" panose="02010609060101010101" pitchFamily="49" charset="-122"/>
              <a:ea typeface="黑体" panose="02010609060101010101" pitchFamily="49" charset="-122"/>
              <a:cs typeface="+mn-ea"/>
              <a:sym typeface="+mn-lt"/>
            </a:endParaRPr>
          </a:p>
        </p:txBody>
      </p:sp>
      <p:sp>
        <p:nvSpPr>
          <p:cNvPr id="9" name="矩形 8">
            <a:extLst>
              <a:ext uri="{FF2B5EF4-FFF2-40B4-BE49-F238E27FC236}">
                <a16:creationId xmlns:a16="http://schemas.microsoft.com/office/drawing/2014/main" id="{F0EDBBC3-F434-46F0-9A3F-1A74C89F6964}"/>
              </a:ext>
            </a:extLst>
          </p:cNvPr>
          <p:cNvSpPr/>
          <p:nvPr/>
        </p:nvSpPr>
        <p:spPr>
          <a:xfrm>
            <a:off x="5816323" y="4451111"/>
            <a:ext cx="1415772" cy="338554"/>
          </a:xfrm>
          <a:prstGeom prst="rect">
            <a:avLst/>
          </a:prstGeom>
        </p:spPr>
        <p:txBody>
          <a:bodyPr wrap="none">
            <a:spAutoFit/>
          </a:bodyPr>
          <a:lstStyle/>
          <a:p>
            <a:pPr eaLnBrk="1" fontAlgn="auto" hangingPunct="1">
              <a:spcBef>
                <a:spcPts val="0"/>
              </a:spcBef>
              <a:spcAft>
                <a:spcPts val="0"/>
              </a:spcAft>
              <a:defRPr/>
            </a:pPr>
            <a:r>
              <a:rPr lang="zh-CN" altLang="en-US" sz="1600" dirty="0" smtClean="0">
                <a:solidFill>
                  <a:schemeClr val="bg1">
                    <a:lumMod val="50000"/>
                  </a:schemeClr>
                </a:solidFill>
                <a:latin typeface="+mn-lt"/>
                <a:ea typeface="+mn-ea"/>
                <a:cs typeface="+mn-ea"/>
                <a:sym typeface="+mn-lt"/>
              </a:rPr>
              <a:t>教师：李红霞</a:t>
            </a:r>
            <a:endParaRPr lang="zh-CN" altLang="en-US" sz="1600" dirty="0">
              <a:solidFill>
                <a:schemeClr val="bg1">
                  <a:lumMod val="50000"/>
                </a:schemeClr>
              </a:solidFill>
              <a:latin typeface="+mn-lt"/>
              <a:ea typeface="+mn-ea"/>
              <a:cs typeface="+mn-ea"/>
              <a:sym typeface="+mn-lt"/>
            </a:endParaRPr>
          </a:p>
        </p:txBody>
      </p:sp>
      <p:sp>
        <p:nvSpPr>
          <p:cNvPr id="10" name="文本框 9"/>
          <p:cNvSpPr txBox="1"/>
          <p:nvPr/>
        </p:nvSpPr>
        <p:spPr>
          <a:xfrm>
            <a:off x="2036894" y="3099994"/>
            <a:ext cx="2220894" cy="1077218"/>
          </a:xfrm>
          <a:prstGeom prst="rect">
            <a:avLst/>
          </a:prstGeom>
          <a:noFill/>
        </p:spPr>
        <p:txBody>
          <a:bodyPr wrap="square" rtlCol="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电子商务师</a:t>
            </a:r>
            <a:endParaRPr lang="en-US" altLang="zh-CN" sz="3200" dirty="0" smtClean="0">
              <a:solidFill>
                <a:schemeClr val="bg1"/>
              </a:solidFill>
              <a:latin typeface="微软雅黑" panose="020B0503020204020204" pitchFamily="34" charset="-122"/>
              <a:ea typeface="微软雅黑" panose="020B0503020204020204" pitchFamily="34" charset="-122"/>
            </a:endParaRPr>
          </a:p>
          <a:p>
            <a:r>
              <a:rPr lang="zh-CN" altLang="en-US" sz="3200" dirty="0">
                <a:solidFill>
                  <a:schemeClr val="bg1"/>
                </a:solidFill>
                <a:latin typeface="微软雅黑" panose="020B0503020204020204" pitchFamily="34" charset="-122"/>
                <a:ea typeface="微软雅黑" panose="020B0503020204020204" pitchFamily="34" charset="-122"/>
              </a:rPr>
              <a:t> </a:t>
            </a:r>
            <a:r>
              <a:rPr lang="zh-CN" altLang="en-US" sz="3200" dirty="0" smtClean="0">
                <a:solidFill>
                  <a:schemeClr val="bg1"/>
                </a:solidFill>
                <a:latin typeface="微软雅黑" panose="020B0503020204020204" pitchFamily="34" charset="-122"/>
                <a:ea typeface="微软雅黑" panose="020B0503020204020204" pitchFamily="34" charset="-122"/>
              </a:rPr>
              <a:t> 精品课程</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14108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784195" y="726057"/>
            <a:ext cx="7643812" cy="51816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6</a:t>
            </a:r>
            <a:r>
              <a:rPr lang="zh-CN" altLang="en-US" sz="2400" dirty="0" smtClean="0">
                <a:solidFill>
                  <a:srgbClr val="53C3B0"/>
                </a:solidFill>
                <a:latin typeface="黑体" panose="02010609060101010101" pitchFamily="49" charset="-122"/>
                <a:ea typeface="黑体" panose="02010609060101010101" pitchFamily="49" charset="-122"/>
              </a:rPr>
              <a:t>）声卡</a:t>
            </a:r>
          </a:p>
          <a:p>
            <a:pPr lvl="1">
              <a:defRPr/>
            </a:pPr>
            <a:r>
              <a:rPr lang="zh-CN" altLang="en-US" sz="2400" dirty="0" smtClean="0">
                <a:solidFill>
                  <a:srgbClr val="F49022"/>
                </a:solidFill>
                <a:latin typeface="黑体" panose="02010609060101010101" pitchFamily="49" charset="-122"/>
                <a:ea typeface="黑体" panose="02010609060101010101" pitchFamily="49" charset="-122"/>
                <a:cs typeface="+mn-ea"/>
              </a:rPr>
              <a:t>声卡的基本功能：</a:t>
            </a:r>
            <a:r>
              <a:rPr lang="en-US" altLang="zh-CN" sz="2400" dirty="0" smtClean="0">
                <a:solidFill>
                  <a:srgbClr val="F49022"/>
                </a:solidFill>
                <a:latin typeface="黑体" panose="02010609060101010101" pitchFamily="49" charset="-122"/>
                <a:ea typeface="黑体" panose="02010609060101010101" pitchFamily="49" charset="-122"/>
                <a:cs typeface="+mn-ea"/>
              </a:rPr>
              <a:t>A </a:t>
            </a:r>
            <a:r>
              <a:rPr lang="zh-CN" altLang="en-US" sz="2400" dirty="0" smtClean="0">
                <a:solidFill>
                  <a:srgbClr val="F49022"/>
                </a:solidFill>
                <a:latin typeface="黑体" panose="02010609060101010101" pitchFamily="49" charset="-122"/>
                <a:ea typeface="黑体" panose="02010609060101010101" pitchFamily="49" charset="-122"/>
                <a:cs typeface="+mn-ea"/>
              </a:rPr>
              <a:t>音乐合成发音功能；</a:t>
            </a:r>
            <a:r>
              <a:rPr lang="en-US" altLang="zh-CN" sz="2400" dirty="0" smtClean="0">
                <a:solidFill>
                  <a:srgbClr val="F49022"/>
                </a:solidFill>
                <a:latin typeface="黑体" panose="02010609060101010101" pitchFamily="49" charset="-122"/>
                <a:ea typeface="黑体" panose="02010609060101010101" pitchFamily="49" charset="-122"/>
                <a:cs typeface="+mn-ea"/>
              </a:rPr>
              <a:t>B </a:t>
            </a:r>
            <a:r>
              <a:rPr lang="zh-CN" altLang="en-US" sz="2400" dirty="0" smtClean="0">
                <a:solidFill>
                  <a:srgbClr val="F49022"/>
                </a:solidFill>
                <a:latin typeface="黑体" panose="02010609060101010101" pitchFamily="49" charset="-122"/>
                <a:ea typeface="黑体" panose="02010609060101010101" pitchFamily="49" charset="-122"/>
                <a:cs typeface="+mn-ea"/>
              </a:rPr>
              <a:t>混音器和数字声音效果处理器功能；</a:t>
            </a:r>
            <a:r>
              <a:rPr lang="en-US" altLang="zh-CN" sz="2400" dirty="0" smtClean="0">
                <a:solidFill>
                  <a:srgbClr val="F49022"/>
                </a:solidFill>
                <a:latin typeface="黑体" panose="02010609060101010101" pitchFamily="49" charset="-122"/>
                <a:ea typeface="黑体" panose="02010609060101010101" pitchFamily="49" charset="-122"/>
                <a:cs typeface="+mn-ea"/>
              </a:rPr>
              <a:t>C </a:t>
            </a:r>
            <a:r>
              <a:rPr lang="zh-CN" altLang="en-US" sz="2400" dirty="0" smtClean="0">
                <a:solidFill>
                  <a:srgbClr val="F49022"/>
                </a:solidFill>
                <a:latin typeface="黑体" panose="02010609060101010101" pitchFamily="49" charset="-122"/>
                <a:ea typeface="黑体" panose="02010609060101010101" pitchFamily="49" charset="-122"/>
                <a:cs typeface="+mn-ea"/>
              </a:rPr>
              <a:t>模拟声音信号的输入和输出功能。</a:t>
            </a:r>
          </a:p>
          <a:p>
            <a:pPr lvl="1">
              <a:defRPr/>
            </a:pPr>
            <a:r>
              <a:rPr lang="zh-CN" altLang="en-US" sz="2400" dirty="0" smtClean="0">
                <a:solidFill>
                  <a:srgbClr val="F49022"/>
                </a:solidFill>
                <a:latin typeface="黑体" panose="02010609060101010101" pitchFamily="49" charset="-122"/>
                <a:ea typeface="黑体" panose="02010609060101010101" pitchFamily="49" charset="-122"/>
                <a:cs typeface="+mn-ea"/>
              </a:rPr>
              <a:t>声卡接口：</a:t>
            </a:r>
            <a:r>
              <a:rPr lang="en-US" altLang="zh-CN" sz="2400" dirty="0" smtClean="0">
                <a:solidFill>
                  <a:srgbClr val="F49022"/>
                </a:solidFill>
                <a:latin typeface="黑体" panose="02010609060101010101" pitchFamily="49" charset="-122"/>
                <a:ea typeface="黑体" panose="02010609060101010101" pitchFamily="49" charset="-122"/>
                <a:cs typeface="+mn-ea"/>
              </a:rPr>
              <a:t>LINE OUT </a:t>
            </a:r>
            <a:r>
              <a:rPr lang="zh-CN" altLang="en-US" sz="2400" dirty="0" smtClean="0">
                <a:solidFill>
                  <a:srgbClr val="F49022"/>
                </a:solidFill>
                <a:latin typeface="黑体" panose="02010609060101010101" pitchFamily="49" charset="-122"/>
                <a:ea typeface="黑体" panose="02010609060101010101" pitchFamily="49" charset="-122"/>
                <a:cs typeface="+mn-ea"/>
              </a:rPr>
              <a:t>、</a:t>
            </a:r>
            <a:r>
              <a:rPr lang="en-US" altLang="zh-CN" sz="2400" dirty="0" smtClean="0">
                <a:solidFill>
                  <a:srgbClr val="F49022"/>
                </a:solidFill>
                <a:latin typeface="黑体" panose="02010609060101010101" pitchFamily="49" charset="-122"/>
                <a:ea typeface="黑体" panose="02010609060101010101" pitchFamily="49" charset="-122"/>
                <a:cs typeface="+mn-ea"/>
              </a:rPr>
              <a:t>MIC IN</a:t>
            </a:r>
            <a:r>
              <a:rPr lang="zh-CN" altLang="en-US" sz="2400" dirty="0" smtClean="0">
                <a:solidFill>
                  <a:srgbClr val="F49022"/>
                </a:solidFill>
                <a:latin typeface="黑体" panose="02010609060101010101" pitchFamily="49" charset="-122"/>
                <a:ea typeface="黑体" panose="02010609060101010101" pitchFamily="49" charset="-122"/>
                <a:cs typeface="+mn-ea"/>
              </a:rPr>
              <a:t>、</a:t>
            </a:r>
            <a:r>
              <a:rPr lang="en-US" altLang="zh-CN" sz="2400" dirty="0" smtClean="0">
                <a:solidFill>
                  <a:srgbClr val="F49022"/>
                </a:solidFill>
                <a:latin typeface="黑体" panose="02010609060101010101" pitchFamily="49" charset="-122"/>
                <a:ea typeface="黑体" panose="02010609060101010101" pitchFamily="49" charset="-122"/>
                <a:cs typeface="+mn-ea"/>
              </a:rPr>
              <a:t>LINE IN</a:t>
            </a:r>
            <a:r>
              <a:rPr lang="zh-CN" altLang="en-US" sz="2400" dirty="0" smtClean="0">
                <a:solidFill>
                  <a:srgbClr val="F49022"/>
                </a:solidFill>
                <a:latin typeface="黑体" panose="02010609060101010101" pitchFamily="49" charset="-122"/>
                <a:ea typeface="黑体" panose="02010609060101010101" pitchFamily="49" charset="-122"/>
                <a:cs typeface="+mn-ea"/>
              </a:rPr>
              <a:t>、游戏杆。</a:t>
            </a:r>
            <a:endParaRPr lang="zh-CN" altLang="en-US" sz="2400" dirty="0" smtClean="0">
              <a:solidFill>
                <a:srgbClr val="F49022"/>
              </a:solidFill>
              <a:latin typeface="黑体" panose="02010609060101010101" pitchFamily="49" charset="-122"/>
              <a:ea typeface="黑体" panose="02010609060101010101" pitchFamily="49" charset="-122"/>
              <a:cs typeface="+mn-ea"/>
            </a:endParaRPr>
          </a:p>
        </p:txBody>
      </p:sp>
      <p:pic>
        <p:nvPicPr>
          <p:cNvPr id="3" name="图片 2"/>
          <p:cNvPicPr>
            <a:picLocks noChangeAspect="1"/>
          </p:cNvPicPr>
          <p:nvPr/>
        </p:nvPicPr>
        <p:blipFill rotWithShape="1">
          <a:blip r:embed="rId2"/>
          <a:srcRect t="22196" b="15313"/>
          <a:stretch/>
        </p:blipFill>
        <p:spPr>
          <a:xfrm>
            <a:off x="2164466" y="3407434"/>
            <a:ext cx="4762500" cy="2976114"/>
          </a:xfrm>
          <a:prstGeom prst="rect">
            <a:avLst/>
          </a:prstGeom>
        </p:spPr>
      </p:pic>
    </p:spTree>
    <p:extLst>
      <p:ext uri="{BB962C8B-B14F-4D97-AF65-F5344CB8AC3E}">
        <p14:creationId xmlns:p14="http://schemas.microsoft.com/office/powerpoint/2010/main" val="911250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870459" y="803694"/>
            <a:ext cx="7643812" cy="51816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7</a:t>
            </a:r>
            <a:r>
              <a:rPr lang="zh-CN" altLang="en-US" sz="2400" dirty="0" smtClean="0">
                <a:solidFill>
                  <a:srgbClr val="53C3B0"/>
                </a:solidFill>
                <a:latin typeface="黑体" panose="02010609060101010101" pitchFamily="49" charset="-122"/>
                <a:ea typeface="黑体" panose="02010609060101010101" pitchFamily="49" charset="-122"/>
              </a:rPr>
              <a:t>）显示器</a:t>
            </a:r>
          </a:p>
          <a:p>
            <a:pPr lvl="1">
              <a:defRPr/>
            </a:pPr>
            <a:r>
              <a:rPr lang="zh-CN" altLang="en-US" sz="2400" dirty="0" smtClean="0">
                <a:solidFill>
                  <a:srgbClr val="F49022"/>
                </a:solidFill>
                <a:latin typeface="黑体" panose="02010609060101010101" pitchFamily="49" charset="-122"/>
                <a:ea typeface="黑体" panose="02010609060101010101" pitchFamily="49" charset="-122"/>
                <a:cs typeface="+mn-ea"/>
              </a:rPr>
              <a:t>基本输入出设备，人机对话的主要工具。</a:t>
            </a:r>
          </a:p>
          <a:p>
            <a:pPr lvl="1">
              <a:defRPr/>
            </a:pPr>
            <a:r>
              <a:rPr lang="zh-CN" altLang="en-US" sz="2400" dirty="0" smtClean="0">
                <a:solidFill>
                  <a:srgbClr val="F49022"/>
                </a:solidFill>
                <a:latin typeface="黑体" panose="02010609060101010101" pitchFamily="49" charset="-122"/>
                <a:ea typeface="黑体" panose="02010609060101010101" pitchFamily="49" charset="-122"/>
                <a:cs typeface="+mn-ea"/>
              </a:rPr>
              <a:t>显示器主要有液晶（</a:t>
            </a:r>
            <a:r>
              <a:rPr lang="en-US" altLang="zh-CN" sz="2400" dirty="0" smtClean="0">
                <a:solidFill>
                  <a:srgbClr val="F49022"/>
                </a:solidFill>
                <a:latin typeface="黑体" panose="02010609060101010101" pitchFamily="49" charset="-122"/>
                <a:ea typeface="黑体" panose="02010609060101010101" pitchFamily="49" charset="-122"/>
                <a:cs typeface="+mn-ea"/>
              </a:rPr>
              <a:t>LCD</a:t>
            </a:r>
            <a:r>
              <a:rPr lang="zh-CN" altLang="en-US" sz="2400" dirty="0" smtClean="0">
                <a:solidFill>
                  <a:srgbClr val="F49022"/>
                </a:solidFill>
                <a:latin typeface="黑体" panose="02010609060101010101" pitchFamily="49" charset="-122"/>
                <a:ea typeface="黑体" panose="02010609060101010101" pitchFamily="49" charset="-122"/>
                <a:cs typeface="+mn-ea"/>
              </a:rPr>
              <a:t>）和阴极射线管（</a:t>
            </a:r>
            <a:r>
              <a:rPr lang="en-US" altLang="zh-CN" sz="2400" dirty="0" smtClean="0">
                <a:solidFill>
                  <a:srgbClr val="F49022"/>
                </a:solidFill>
                <a:latin typeface="黑体" panose="02010609060101010101" pitchFamily="49" charset="-122"/>
                <a:ea typeface="黑体" panose="02010609060101010101" pitchFamily="49" charset="-122"/>
                <a:cs typeface="+mn-ea"/>
              </a:rPr>
              <a:t>CRT</a:t>
            </a:r>
            <a:r>
              <a:rPr lang="zh-CN" altLang="en-US" sz="2400" dirty="0" smtClean="0">
                <a:solidFill>
                  <a:srgbClr val="F49022"/>
                </a:solidFill>
                <a:latin typeface="黑体" panose="02010609060101010101" pitchFamily="49" charset="-122"/>
                <a:ea typeface="黑体" panose="02010609060101010101" pitchFamily="49" charset="-122"/>
                <a:cs typeface="+mn-ea"/>
              </a:rPr>
              <a:t>）两种。</a:t>
            </a:r>
          </a:p>
          <a:p>
            <a:pPr lvl="1">
              <a:defRPr/>
            </a:pPr>
            <a:r>
              <a:rPr lang="zh-CN" altLang="en-US" sz="2400" dirty="0" smtClean="0">
                <a:solidFill>
                  <a:srgbClr val="F49022"/>
                </a:solidFill>
                <a:latin typeface="黑体" panose="02010609060101010101" pitchFamily="49" charset="-122"/>
                <a:ea typeface="黑体" panose="02010609060101010101" pitchFamily="49" charset="-122"/>
                <a:cs typeface="+mn-ea"/>
              </a:rPr>
              <a:t>购买</a:t>
            </a:r>
            <a:r>
              <a:rPr lang="en-US" altLang="zh-CN" sz="2400" dirty="0" smtClean="0">
                <a:solidFill>
                  <a:srgbClr val="F49022"/>
                </a:solidFill>
                <a:latin typeface="黑体" panose="02010609060101010101" pitchFamily="49" charset="-122"/>
                <a:ea typeface="黑体" panose="02010609060101010101" pitchFamily="49" charset="-122"/>
                <a:cs typeface="+mn-ea"/>
              </a:rPr>
              <a:t>LCD</a:t>
            </a:r>
            <a:r>
              <a:rPr lang="zh-CN" altLang="en-US" sz="2400" dirty="0" smtClean="0">
                <a:solidFill>
                  <a:srgbClr val="F49022"/>
                </a:solidFill>
                <a:latin typeface="黑体" panose="02010609060101010101" pitchFamily="49" charset="-122"/>
                <a:ea typeface="黑体" panose="02010609060101010101" pitchFamily="49" charset="-122"/>
                <a:cs typeface="+mn-ea"/>
              </a:rPr>
              <a:t>要注意：响应时间、对比度、亮度。</a:t>
            </a:r>
            <a:endParaRPr lang="zh-CN" altLang="en-US" sz="2400" dirty="0" smtClean="0">
              <a:solidFill>
                <a:srgbClr val="F49022"/>
              </a:solidFill>
              <a:latin typeface="黑体" panose="02010609060101010101" pitchFamily="49" charset="-122"/>
              <a:ea typeface="黑体" panose="02010609060101010101" pitchFamily="49" charset="-122"/>
              <a:cs typeface="+mn-ea"/>
            </a:endParaRPr>
          </a:p>
        </p:txBody>
      </p:sp>
      <p:pic>
        <p:nvPicPr>
          <p:cNvPr id="3" name="图片 2"/>
          <p:cNvPicPr>
            <a:picLocks noChangeAspect="1"/>
          </p:cNvPicPr>
          <p:nvPr/>
        </p:nvPicPr>
        <p:blipFill>
          <a:blip r:embed="rId2"/>
          <a:stretch>
            <a:fillRect/>
          </a:stretch>
        </p:blipFill>
        <p:spPr>
          <a:xfrm>
            <a:off x="3387969" y="3651849"/>
            <a:ext cx="2608792" cy="2333445"/>
          </a:xfrm>
          <a:prstGeom prst="rect">
            <a:avLst/>
          </a:prstGeom>
        </p:spPr>
      </p:pic>
    </p:spTree>
    <p:extLst>
      <p:ext uri="{BB962C8B-B14F-4D97-AF65-F5344CB8AC3E}">
        <p14:creationId xmlns:p14="http://schemas.microsoft.com/office/powerpoint/2010/main" val="27084653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874144" y="839997"/>
            <a:ext cx="8077200" cy="49530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nSpc>
                <a:spcPct val="90000"/>
              </a:lnSpc>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8</a:t>
            </a:r>
            <a:r>
              <a:rPr lang="zh-CN" altLang="en-US" sz="2400" dirty="0" smtClean="0">
                <a:solidFill>
                  <a:srgbClr val="53C3B0"/>
                </a:solidFill>
                <a:latin typeface="黑体" panose="02010609060101010101" pitchFamily="49" charset="-122"/>
                <a:ea typeface="黑体" panose="02010609060101010101" pitchFamily="49" charset="-122"/>
              </a:rPr>
              <a:t>）光盘驱动器</a:t>
            </a:r>
          </a:p>
          <a:p>
            <a:pPr lvl="1">
              <a:lnSpc>
                <a:spcPct val="90000"/>
              </a:lnSpc>
              <a:defRPr/>
            </a:pPr>
            <a:r>
              <a:rPr lang="zh-CN" altLang="en-US" sz="2400" dirty="0" smtClean="0">
                <a:solidFill>
                  <a:srgbClr val="F49022"/>
                </a:solidFill>
                <a:latin typeface="黑体" panose="02010609060101010101" pitchFamily="49" charset="-122"/>
                <a:ea typeface="黑体" panose="02010609060101010101" pitchFamily="49" charset="-122"/>
                <a:cs typeface="+mn-ea"/>
              </a:rPr>
              <a:t>光驱分为：</a:t>
            </a:r>
            <a:r>
              <a:rPr lang="en-US" altLang="zh-CN" sz="2400" dirty="0" smtClean="0">
                <a:solidFill>
                  <a:srgbClr val="F49022"/>
                </a:solidFill>
                <a:latin typeface="黑体" panose="02010609060101010101" pitchFamily="49" charset="-122"/>
                <a:ea typeface="黑体" panose="02010609060101010101" pitchFamily="49" charset="-122"/>
                <a:cs typeface="+mn-ea"/>
              </a:rPr>
              <a:t>CD-ROM</a:t>
            </a:r>
            <a:r>
              <a:rPr lang="zh-CN" altLang="en-US" sz="2400" dirty="0" smtClean="0">
                <a:solidFill>
                  <a:srgbClr val="F49022"/>
                </a:solidFill>
                <a:latin typeface="黑体" panose="02010609060101010101" pitchFamily="49" charset="-122"/>
                <a:ea typeface="黑体" panose="02010609060101010101" pitchFamily="49" charset="-122"/>
                <a:cs typeface="+mn-ea"/>
              </a:rPr>
              <a:t>、</a:t>
            </a:r>
            <a:r>
              <a:rPr lang="en-US" altLang="zh-CN" sz="2400" dirty="0" smtClean="0">
                <a:solidFill>
                  <a:srgbClr val="F49022"/>
                </a:solidFill>
                <a:latin typeface="黑体" panose="02010609060101010101" pitchFamily="49" charset="-122"/>
                <a:ea typeface="黑体" panose="02010609060101010101" pitchFamily="49" charset="-122"/>
                <a:cs typeface="+mn-ea"/>
              </a:rPr>
              <a:t>DVD-ROM</a:t>
            </a:r>
            <a:r>
              <a:rPr lang="zh-CN" altLang="en-US" sz="2400" dirty="0" smtClean="0">
                <a:solidFill>
                  <a:srgbClr val="F49022"/>
                </a:solidFill>
                <a:latin typeface="黑体" panose="02010609060101010101" pitchFamily="49" charset="-122"/>
                <a:ea typeface="黑体" panose="02010609060101010101" pitchFamily="49" charset="-122"/>
                <a:cs typeface="+mn-ea"/>
              </a:rPr>
              <a:t>、</a:t>
            </a:r>
            <a:r>
              <a:rPr lang="en-US" altLang="zh-CN" sz="2400" dirty="0" smtClean="0">
                <a:solidFill>
                  <a:srgbClr val="F49022"/>
                </a:solidFill>
                <a:latin typeface="黑体" panose="02010609060101010101" pitchFamily="49" charset="-122"/>
                <a:ea typeface="黑体" panose="02010609060101010101" pitchFamily="49" charset="-122"/>
                <a:cs typeface="+mn-ea"/>
              </a:rPr>
              <a:t>COMBO</a:t>
            </a:r>
            <a:r>
              <a:rPr lang="zh-CN" altLang="en-US" sz="2400" dirty="0" smtClean="0">
                <a:solidFill>
                  <a:srgbClr val="F49022"/>
                </a:solidFill>
                <a:latin typeface="黑体" panose="02010609060101010101" pitchFamily="49" charset="-122"/>
                <a:ea typeface="黑体" panose="02010609060101010101" pitchFamily="49" charset="-122"/>
                <a:cs typeface="+mn-ea"/>
              </a:rPr>
              <a:t>、刻录机等。</a:t>
            </a:r>
          </a:p>
          <a:p>
            <a:pPr lvl="1">
              <a:lnSpc>
                <a:spcPct val="90000"/>
              </a:lnSpc>
              <a:defRPr/>
            </a:pPr>
            <a:r>
              <a:rPr lang="zh-CN" altLang="en-US" sz="2400" dirty="0" smtClean="0">
                <a:solidFill>
                  <a:srgbClr val="F49022"/>
                </a:solidFill>
                <a:latin typeface="黑体" panose="02010609060101010101" pitchFamily="49" charset="-122"/>
                <a:ea typeface="黑体" panose="02010609060101010101" pitchFamily="49" charset="-122"/>
                <a:cs typeface="+mn-ea"/>
              </a:rPr>
              <a:t>技术指标：</a:t>
            </a:r>
          </a:p>
          <a:p>
            <a:pPr lvl="1">
              <a:lnSpc>
                <a:spcPct val="90000"/>
              </a:lnSpc>
              <a:defRPr/>
            </a:pPr>
            <a:r>
              <a:rPr lang="en-US" altLang="zh-CN" sz="2400" dirty="0" smtClean="0">
                <a:solidFill>
                  <a:srgbClr val="F49022"/>
                </a:solidFill>
                <a:latin typeface="黑体" panose="02010609060101010101" pitchFamily="49" charset="-122"/>
                <a:ea typeface="黑体" panose="02010609060101010101" pitchFamily="49" charset="-122"/>
                <a:cs typeface="+mn-ea"/>
              </a:rPr>
              <a:t>A </a:t>
            </a:r>
            <a:r>
              <a:rPr lang="zh-CN" altLang="en-US" sz="2400" dirty="0" smtClean="0">
                <a:solidFill>
                  <a:srgbClr val="F49022"/>
                </a:solidFill>
                <a:latin typeface="黑体" panose="02010609060101010101" pitchFamily="49" charset="-122"/>
                <a:ea typeface="黑体" panose="02010609060101010101" pitchFamily="49" charset="-122"/>
                <a:cs typeface="+mn-ea"/>
              </a:rPr>
              <a:t>数据传输率；</a:t>
            </a:r>
          </a:p>
          <a:p>
            <a:pPr lvl="1">
              <a:lnSpc>
                <a:spcPct val="90000"/>
              </a:lnSpc>
              <a:defRPr/>
            </a:pPr>
            <a:r>
              <a:rPr lang="en-US" altLang="zh-CN" sz="2400" dirty="0" smtClean="0">
                <a:solidFill>
                  <a:srgbClr val="F49022"/>
                </a:solidFill>
                <a:latin typeface="黑体" panose="02010609060101010101" pitchFamily="49" charset="-122"/>
                <a:ea typeface="黑体" panose="02010609060101010101" pitchFamily="49" charset="-122"/>
                <a:cs typeface="+mn-ea"/>
              </a:rPr>
              <a:t>B </a:t>
            </a:r>
            <a:r>
              <a:rPr lang="zh-CN" altLang="en-US" sz="2400" dirty="0" smtClean="0">
                <a:solidFill>
                  <a:srgbClr val="F49022"/>
                </a:solidFill>
                <a:latin typeface="黑体" panose="02010609060101010101" pitchFamily="49" charset="-122"/>
                <a:ea typeface="黑体" panose="02010609060101010101" pitchFamily="49" charset="-122"/>
                <a:cs typeface="+mn-ea"/>
              </a:rPr>
              <a:t>平均寻道时间；</a:t>
            </a:r>
          </a:p>
          <a:p>
            <a:pPr lvl="1">
              <a:lnSpc>
                <a:spcPct val="90000"/>
              </a:lnSpc>
              <a:defRPr/>
            </a:pPr>
            <a:r>
              <a:rPr lang="en-US" altLang="zh-CN" sz="2400" dirty="0" smtClean="0">
                <a:solidFill>
                  <a:srgbClr val="F49022"/>
                </a:solidFill>
                <a:latin typeface="黑体" panose="02010609060101010101" pitchFamily="49" charset="-122"/>
                <a:ea typeface="黑体" panose="02010609060101010101" pitchFamily="49" charset="-122"/>
                <a:cs typeface="+mn-ea"/>
              </a:rPr>
              <a:t>C CPU</a:t>
            </a:r>
            <a:r>
              <a:rPr lang="zh-CN" altLang="en-US" sz="2400" dirty="0" smtClean="0">
                <a:solidFill>
                  <a:srgbClr val="F49022"/>
                </a:solidFill>
                <a:latin typeface="黑体" panose="02010609060101010101" pitchFamily="49" charset="-122"/>
                <a:ea typeface="黑体" panose="02010609060101010101" pitchFamily="49" charset="-122"/>
                <a:cs typeface="+mn-ea"/>
              </a:rPr>
              <a:t>占用时间；</a:t>
            </a:r>
          </a:p>
          <a:p>
            <a:pPr lvl="1">
              <a:lnSpc>
                <a:spcPct val="90000"/>
              </a:lnSpc>
              <a:defRPr/>
            </a:pPr>
            <a:r>
              <a:rPr lang="en-US" altLang="zh-CN" sz="2400" dirty="0" smtClean="0">
                <a:solidFill>
                  <a:srgbClr val="F49022"/>
                </a:solidFill>
                <a:latin typeface="黑体" panose="02010609060101010101" pitchFamily="49" charset="-122"/>
                <a:ea typeface="黑体" panose="02010609060101010101" pitchFamily="49" charset="-122"/>
                <a:cs typeface="+mn-ea"/>
              </a:rPr>
              <a:t>D </a:t>
            </a:r>
            <a:r>
              <a:rPr lang="zh-CN" altLang="en-US" sz="2400" dirty="0" smtClean="0">
                <a:solidFill>
                  <a:srgbClr val="F49022"/>
                </a:solidFill>
                <a:latin typeface="黑体" panose="02010609060101010101" pitchFamily="49" charset="-122"/>
                <a:ea typeface="黑体" panose="02010609060101010101" pitchFamily="49" charset="-122"/>
                <a:cs typeface="+mn-ea"/>
              </a:rPr>
              <a:t>数据缓冲区；</a:t>
            </a:r>
            <a:endParaRPr lang="zh-CN" altLang="en-US" sz="2400" dirty="0" smtClean="0">
              <a:solidFill>
                <a:srgbClr val="F49022"/>
              </a:solidFill>
              <a:latin typeface="黑体" panose="02010609060101010101" pitchFamily="49" charset="-122"/>
              <a:ea typeface="黑体" panose="02010609060101010101" pitchFamily="49" charset="-122"/>
              <a:cs typeface="+mn-ea"/>
            </a:endParaRPr>
          </a:p>
        </p:txBody>
      </p:sp>
      <p:pic>
        <p:nvPicPr>
          <p:cNvPr id="3" name="图片 2"/>
          <p:cNvPicPr>
            <a:picLocks noChangeAspect="1"/>
          </p:cNvPicPr>
          <p:nvPr/>
        </p:nvPicPr>
        <p:blipFill>
          <a:blip r:embed="rId2"/>
          <a:stretch>
            <a:fillRect/>
          </a:stretch>
        </p:blipFill>
        <p:spPr>
          <a:xfrm>
            <a:off x="4912744" y="3062018"/>
            <a:ext cx="3162299" cy="3162299"/>
          </a:xfrm>
          <a:prstGeom prst="rect">
            <a:avLst/>
          </a:prstGeom>
        </p:spPr>
      </p:pic>
    </p:spTree>
    <p:extLst>
      <p:ext uri="{BB962C8B-B14F-4D97-AF65-F5344CB8AC3E}">
        <p14:creationId xmlns:p14="http://schemas.microsoft.com/office/powerpoint/2010/main" val="24511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818702" y="864079"/>
            <a:ext cx="7643812" cy="51816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nSpc>
                <a:spcPct val="90000"/>
              </a:lnSpc>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9</a:t>
            </a:r>
            <a:r>
              <a:rPr lang="zh-CN" altLang="en-US" sz="2400" dirty="0" smtClean="0">
                <a:solidFill>
                  <a:srgbClr val="53C3B0"/>
                </a:solidFill>
                <a:latin typeface="黑体" panose="02010609060101010101" pitchFamily="49" charset="-122"/>
                <a:ea typeface="黑体" panose="02010609060101010101" pitchFamily="49" charset="-122"/>
              </a:rPr>
              <a:t>）移动存储器</a:t>
            </a:r>
          </a:p>
          <a:p>
            <a:pPr lvl="1">
              <a:lnSpc>
                <a:spcPct val="90000"/>
              </a:lnSpc>
              <a:defRPr/>
            </a:pPr>
            <a:r>
              <a:rPr lang="zh-CN" altLang="en-US" sz="2400" dirty="0" smtClean="0">
                <a:solidFill>
                  <a:srgbClr val="F49022"/>
                </a:solidFill>
                <a:latin typeface="黑体" panose="02010609060101010101" pitchFamily="49" charset="-122"/>
                <a:ea typeface="黑体" panose="02010609060101010101" pitchFamily="49" charset="-122"/>
                <a:cs typeface="+mn-ea"/>
              </a:rPr>
              <a:t>闪存盘</a:t>
            </a:r>
          </a:p>
          <a:p>
            <a:pPr lvl="1">
              <a:lnSpc>
                <a:spcPct val="90000"/>
              </a:lnSpc>
              <a:defRPr/>
            </a:pPr>
            <a:r>
              <a:rPr lang="zh-CN" altLang="en-US" sz="2400" dirty="0" smtClean="0">
                <a:solidFill>
                  <a:srgbClr val="F49022"/>
                </a:solidFill>
                <a:latin typeface="黑体" panose="02010609060101010101" pitchFamily="49" charset="-122"/>
                <a:ea typeface="黑体" panose="02010609060101010101" pitchFamily="49" charset="-122"/>
                <a:cs typeface="+mn-ea"/>
              </a:rPr>
              <a:t>移动硬盘</a:t>
            </a:r>
          </a:p>
          <a:p>
            <a:pPr>
              <a:lnSpc>
                <a:spcPct val="90000"/>
              </a:lnSpc>
              <a:defRPr/>
            </a:pPr>
            <a:endParaRPr lang="zh-CN" altLang="en-US" sz="2400" dirty="0" smtClean="0">
              <a:solidFill>
                <a:srgbClr val="F49022"/>
              </a:solidFill>
              <a:latin typeface="黑体" panose="02010609060101010101" pitchFamily="49" charset="-122"/>
              <a:ea typeface="黑体" panose="02010609060101010101" pitchFamily="49" charset="-122"/>
            </a:endParaRPr>
          </a:p>
          <a:p>
            <a:pPr>
              <a:lnSpc>
                <a:spcPct val="90000"/>
              </a:lnSpc>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10</a:t>
            </a:r>
            <a:r>
              <a:rPr lang="zh-CN" altLang="en-US" sz="2400" dirty="0" smtClean="0">
                <a:solidFill>
                  <a:srgbClr val="53C3B0"/>
                </a:solidFill>
                <a:latin typeface="黑体" panose="02010609060101010101" pitchFamily="49" charset="-122"/>
                <a:ea typeface="黑体" panose="02010609060101010101" pitchFamily="49" charset="-122"/>
              </a:rPr>
              <a:t>）其他设备</a:t>
            </a:r>
          </a:p>
          <a:p>
            <a:pPr lvl="1">
              <a:lnSpc>
                <a:spcPct val="90000"/>
              </a:lnSpc>
              <a:defRPr/>
            </a:pPr>
            <a:r>
              <a:rPr lang="zh-CN" altLang="en-US" sz="2400" dirty="0" smtClean="0">
                <a:solidFill>
                  <a:srgbClr val="F49022"/>
                </a:solidFill>
                <a:latin typeface="黑体" panose="02010609060101010101" pitchFamily="49" charset="-122"/>
                <a:ea typeface="黑体" panose="02010609060101010101" pitchFamily="49" charset="-122"/>
                <a:cs typeface="+mn-ea"/>
              </a:rPr>
              <a:t>输入设备</a:t>
            </a:r>
          </a:p>
          <a:p>
            <a:pPr lvl="1">
              <a:lnSpc>
                <a:spcPct val="90000"/>
              </a:lnSpc>
              <a:defRPr/>
            </a:pPr>
            <a:r>
              <a:rPr lang="zh-CN" altLang="en-US" sz="2400" dirty="0" smtClean="0">
                <a:solidFill>
                  <a:srgbClr val="F49022"/>
                </a:solidFill>
                <a:latin typeface="黑体" panose="02010609060101010101" pitchFamily="49" charset="-122"/>
                <a:ea typeface="黑体" panose="02010609060101010101" pitchFamily="49" charset="-122"/>
                <a:cs typeface="+mn-ea"/>
              </a:rPr>
              <a:t>输出设备</a:t>
            </a:r>
            <a:endParaRPr lang="zh-CN" altLang="en-US" sz="2400" dirty="0" smtClean="0">
              <a:solidFill>
                <a:srgbClr val="F49022"/>
              </a:solidFill>
              <a:latin typeface="黑体" panose="02010609060101010101" pitchFamily="49" charset="-122"/>
              <a:ea typeface="黑体" panose="02010609060101010101" pitchFamily="49" charset="-122"/>
              <a:cs typeface="+mn-ea"/>
            </a:endParaRPr>
          </a:p>
        </p:txBody>
      </p:sp>
      <p:pic>
        <p:nvPicPr>
          <p:cNvPr id="4" name="图片 3"/>
          <p:cNvPicPr>
            <a:picLocks noChangeAspect="1"/>
          </p:cNvPicPr>
          <p:nvPr/>
        </p:nvPicPr>
        <p:blipFill>
          <a:blip r:embed="rId2"/>
          <a:stretch>
            <a:fillRect/>
          </a:stretch>
        </p:blipFill>
        <p:spPr>
          <a:xfrm>
            <a:off x="3084663" y="3667485"/>
            <a:ext cx="4953000" cy="2990850"/>
          </a:xfrm>
          <a:prstGeom prst="rect">
            <a:avLst/>
          </a:prstGeom>
        </p:spPr>
      </p:pic>
    </p:spTree>
    <p:extLst>
      <p:ext uri="{BB962C8B-B14F-4D97-AF65-F5344CB8AC3E}">
        <p14:creationId xmlns:p14="http://schemas.microsoft.com/office/powerpoint/2010/main" val="26160695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879086" y="2373703"/>
            <a:ext cx="7993062" cy="51816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nSpc>
                <a:spcPct val="90000"/>
              </a:lnSpc>
              <a:buFont typeface="Wingdings" panose="05000000000000000000" pitchFamily="2" charset="2"/>
              <a:buNone/>
              <a:defRPr/>
            </a:pPr>
            <a:r>
              <a:rPr lang="en-US" altLang="zh-CN" sz="2400" smtClean="0">
                <a:solidFill>
                  <a:srgbClr val="53C3B0"/>
                </a:solidFill>
                <a:latin typeface="黑体" panose="02010609060101010101" pitchFamily="49" charset="-122"/>
                <a:ea typeface="黑体" panose="02010609060101010101" pitchFamily="49" charset="-122"/>
              </a:rPr>
              <a:t>1</a:t>
            </a:r>
            <a:r>
              <a:rPr lang="zh-CN" altLang="en-US" sz="2400" smtClean="0">
                <a:solidFill>
                  <a:srgbClr val="53C3B0"/>
                </a:solidFill>
                <a:latin typeface="黑体" panose="02010609060101010101" pitchFamily="49" charset="-122"/>
                <a:ea typeface="黑体" panose="02010609060101010101" pitchFamily="49" charset="-122"/>
              </a:rPr>
              <a:t>、上网搜查硬件都有哪些品牌？及价格？</a:t>
            </a:r>
            <a:endParaRPr lang="en-US" altLang="zh-CN" sz="2400" smtClean="0">
              <a:solidFill>
                <a:srgbClr val="53C3B0"/>
              </a:solidFill>
              <a:latin typeface="黑体" panose="02010609060101010101" pitchFamily="49" charset="-122"/>
              <a:ea typeface="黑体" panose="02010609060101010101" pitchFamily="49" charset="-122"/>
            </a:endParaRPr>
          </a:p>
          <a:p>
            <a:pPr>
              <a:lnSpc>
                <a:spcPct val="90000"/>
              </a:lnSpc>
              <a:buFont typeface="Wingdings" panose="05000000000000000000" pitchFamily="2" charset="2"/>
              <a:buNone/>
              <a:defRPr/>
            </a:pPr>
            <a:endParaRPr lang="en-US" altLang="zh-CN" sz="2400" smtClean="0">
              <a:solidFill>
                <a:srgbClr val="53C3B0"/>
              </a:solidFill>
              <a:latin typeface="黑体" panose="02010609060101010101" pitchFamily="49" charset="-122"/>
              <a:ea typeface="黑体" panose="02010609060101010101" pitchFamily="49" charset="-122"/>
            </a:endParaRPr>
          </a:p>
          <a:p>
            <a:pPr>
              <a:lnSpc>
                <a:spcPct val="90000"/>
              </a:lnSpc>
              <a:buFont typeface="Wingdings" panose="05000000000000000000" pitchFamily="2" charset="2"/>
              <a:buNone/>
              <a:defRPr/>
            </a:pPr>
            <a:r>
              <a:rPr lang="en-US" altLang="zh-CN" sz="2400" smtClean="0">
                <a:solidFill>
                  <a:srgbClr val="53C3B0"/>
                </a:solidFill>
                <a:latin typeface="黑体" panose="02010609060101010101" pitchFamily="49" charset="-122"/>
                <a:ea typeface="黑体" panose="02010609060101010101" pitchFamily="49" charset="-122"/>
              </a:rPr>
              <a:t>2</a:t>
            </a:r>
            <a:r>
              <a:rPr lang="zh-CN" altLang="en-US" sz="2400" smtClean="0">
                <a:solidFill>
                  <a:srgbClr val="53C3B0"/>
                </a:solidFill>
                <a:latin typeface="黑体" panose="02010609060101010101" pitchFamily="49" charset="-122"/>
                <a:ea typeface="黑体" panose="02010609060101010101" pitchFamily="49" charset="-122"/>
              </a:rPr>
              <a:t>、自己组装一台电脑，写好配置及单价和总价。</a:t>
            </a:r>
            <a:endParaRPr lang="en-US" altLang="zh-CN" sz="2400" smtClean="0">
              <a:solidFill>
                <a:srgbClr val="53C3B0"/>
              </a:solidFill>
              <a:latin typeface="黑体" panose="02010609060101010101" pitchFamily="49" charset="-122"/>
              <a:ea typeface="黑体" panose="02010609060101010101" pitchFamily="49" charset="-122"/>
            </a:endParaRPr>
          </a:p>
          <a:p>
            <a:pPr>
              <a:lnSpc>
                <a:spcPct val="90000"/>
              </a:lnSpc>
              <a:buFont typeface="Wingdings" panose="05000000000000000000" pitchFamily="2" charset="2"/>
              <a:buNone/>
              <a:defRPr/>
            </a:pPr>
            <a:endParaRPr lang="en-US" altLang="zh-CN" sz="2400" smtClean="0">
              <a:solidFill>
                <a:srgbClr val="53C3B0"/>
              </a:solidFill>
              <a:latin typeface="黑体" panose="02010609060101010101" pitchFamily="49" charset="-122"/>
              <a:ea typeface="黑体" panose="02010609060101010101" pitchFamily="49" charset="-122"/>
            </a:endParaRPr>
          </a:p>
          <a:p>
            <a:pPr>
              <a:lnSpc>
                <a:spcPct val="90000"/>
              </a:lnSpc>
              <a:buFont typeface="Wingdings" panose="05000000000000000000" pitchFamily="2" charset="2"/>
              <a:buNone/>
              <a:defRPr/>
            </a:pPr>
            <a:endParaRPr lang="zh-CN" altLang="en-US" sz="2400" dirty="0" smtClean="0">
              <a:solidFill>
                <a:srgbClr val="53C3B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2835523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922218" y="872706"/>
            <a:ext cx="7921625" cy="51816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panose="05000000000000000000" pitchFamily="2" charset="2"/>
              <a:buNone/>
              <a:defRPr/>
            </a:pPr>
            <a:r>
              <a:rPr lang="en-US" altLang="zh-CN" sz="3200" b="1" dirty="0" smtClean="0">
                <a:solidFill>
                  <a:srgbClr val="317FB7"/>
                </a:solidFill>
                <a:latin typeface="黑体" panose="02010609060101010101" pitchFamily="49" charset="-122"/>
                <a:ea typeface="黑体" panose="02010609060101010101" pitchFamily="49" charset="-122"/>
              </a:rPr>
              <a:t>2.1.2 </a:t>
            </a:r>
            <a:r>
              <a:rPr lang="zh-CN" altLang="en-US" sz="3200" b="1" dirty="0" smtClean="0">
                <a:solidFill>
                  <a:srgbClr val="317FB7"/>
                </a:solidFill>
                <a:latin typeface="黑体" panose="02010609060101010101" pitchFamily="49" charset="-122"/>
                <a:ea typeface="黑体" panose="02010609060101010101" pitchFamily="49" charset="-122"/>
              </a:rPr>
              <a:t>计算机软件知识</a:t>
            </a:r>
          </a:p>
          <a:p>
            <a:pPr>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1.</a:t>
            </a:r>
            <a:r>
              <a:rPr lang="zh-CN" altLang="en-US" sz="2400" dirty="0" smtClean="0">
                <a:solidFill>
                  <a:srgbClr val="53C3B0"/>
                </a:solidFill>
                <a:latin typeface="黑体" panose="02010609060101010101" pitchFamily="49" charset="-122"/>
                <a:ea typeface="黑体" panose="02010609060101010101" pitchFamily="49" charset="-122"/>
              </a:rPr>
              <a:t>计算机软件组成</a:t>
            </a:r>
          </a:p>
          <a:p>
            <a:pPr>
              <a:defRPr/>
            </a:pPr>
            <a:r>
              <a:rPr lang="zh-CN" altLang="en-US" sz="2400" dirty="0" smtClean="0">
                <a:solidFill>
                  <a:srgbClr val="F49022"/>
                </a:solidFill>
                <a:latin typeface="黑体" panose="02010609060101010101" pitchFamily="49" charset="-122"/>
                <a:ea typeface="黑体" panose="02010609060101010101" pitchFamily="49" charset="-122"/>
              </a:rPr>
              <a:t>计算机提指为运行、维护、管理用应用计算机所编制的所有程序及文档的总和。</a:t>
            </a:r>
            <a:endParaRPr lang="zh-CN" altLang="en-US" sz="2400" dirty="0" smtClean="0">
              <a:solidFill>
                <a:srgbClr val="F49022"/>
              </a:solidFill>
              <a:latin typeface="黑体" panose="02010609060101010101" pitchFamily="49" charset="-122"/>
              <a:ea typeface="黑体" panose="02010609060101010101" pitchFamily="49" charset="-122"/>
            </a:endParaRPr>
          </a:p>
        </p:txBody>
      </p:sp>
      <p:sp>
        <p:nvSpPr>
          <p:cNvPr id="3" name="Rectangle 3"/>
          <p:cNvSpPr txBox="1">
            <a:spLocks noChangeArrowheads="1"/>
          </p:cNvSpPr>
          <p:nvPr/>
        </p:nvSpPr>
        <p:spPr>
          <a:xfrm>
            <a:off x="1275901" y="2951672"/>
            <a:ext cx="7643812" cy="51816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1</a:t>
            </a:r>
            <a:r>
              <a:rPr lang="zh-CN" altLang="en-US" sz="2400" dirty="0" smtClean="0">
                <a:solidFill>
                  <a:srgbClr val="53C3B0"/>
                </a:solidFill>
                <a:latin typeface="黑体" panose="02010609060101010101" pitchFamily="49" charset="-122"/>
                <a:ea typeface="黑体" panose="02010609060101010101" pitchFamily="49" charset="-122"/>
              </a:rPr>
              <a:t>）系统软件</a:t>
            </a:r>
          </a:p>
          <a:p>
            <a:pPr lvl="1">
              <a:defRPr/>
            </a:pPr>
            <a:r>
              <a:rPr lang="zh-CN" altLang="en-US" sz="2400" dirty="0" smtClean="0">
                <a:solidFill>
                  <a:srgbClr val="F49022"/>
                </a:solidFill>
                <a:latin typeface="黑体" panose="02010609060101010101" pitchFamily="49" charset="-122"/>
                <a:ea typeface="黑体" panose="02010609060101010101" pitchFamily="49" charset="-122"/>
                <a:cs typeface="+mn-ea"/>
              </a:rPr>
              <a:t>系统软件是指直接为管理和维护计算机本身所使用的程序，它是支持应用软件运行的平台。</a:t>
            </a:r>
          </a:p>
          <a:p>
            <a:pPr lvl="1">
              <a:defRPr/>
            </a:pPr>
            <a:r>
              <a:rPr lang="zh-CN" altLang="en-US" sz="2400" dirty="0" smtClean="0">
                <a:solidFill>
                  <a:srgbClr val="F49022"/>
                </a:solidFill>
                <a:latin typeface="黑体" panose="02010609060101010101" pitchFamily="49" charset="-122"/>
                <a:ea typeface="黑体" panose="02010609060101010101" pitchFamily="49" charset="-122"/>
                <a:cs typeface="+mn-ea"/>
              </a:rPr>
              <a:t>主要功能对整个计算机的硬件和软件系统进行高度、管理、监视及提供服务。</a:t>
            </a:r>
          </a:p>
          <a:p>
            <a:pPr lvl="1">
              <a:defRPr/>
            </a:pPr>
            <a:r>
              <a:rPr lang="zh-CN" altLang="en-US" sz="2400" dirty="0" smtClean="0">
                <a:solidFill>
                  <a:srgbClr val="F49022"/>
                </a:solidFill>
                <a:latin typeface="黑体" panose="02010609060101010101" pitchFamily="49" charset="-122"/>
                <a:ea typeface="黑体" panose="02010609060101010101" pitchFamily="49" charset="-122"/>
                <a:cs typeface="+mn-ea"/>
              </a:rPr>
              <a:t>系统软件包括操作系统、语言处理程序、数据库系统和服务程序</a:t>
            </a:r>
            <a:r>
              <a:rPr lang="zh-CN" altLang="en-US" sz="2400" dirty="0" smtClean="0">
                <a:solidFill>
                  <a:schemeClr val="bg1">
                    <a:lumMod val="50000"/>
                  </a:schemeClr>
                </a:solidFill>
                <a:latin typeface="黑体" panose="02010609060101010101" pitchFamily="49" charset="-122"/>
                <a:ea typeface="黑体" panose="02010609060101010101" pitchFamily="49" charset="-122"/>
                <a:cs typeface="+mn-ea"/>
              </a:rPr>
              <a:t>。</a:t>
            </a:r>
            <a:endParaRPr lang="zh-CN" altLang="en-US" sz="2400" dirty="0" smtClean="0">
              <a:solidFill>
                <a:schemeClr val="bg1">
                  <a:lumMod val="50000"/>
                </a:schemeClr>
              </a:solidFill>
              <a:latin typeface="黑体" panose="02010609060101010101" pitchFamily="49" charset="-122"/>
              <a:ea typeface="黑体" panose="02010609060101010101" pitchFamily="49" charset="-122"/>
              <a:cs typeface="+mn-ea"/>
            </a:endParaRPr>
          </a:p>
        </p:txBody>
      </p:sp>
    </p:spTree>
    <p:extLst>
      <p:ext uri="{BB962C8B-B14F-4D97-AF65-F5344CB8AC3E}">
        <p14:creationId xmlns:p14="http://schemas.microsoft.com/office/powerpoint/2010/main" val="9180065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934528" y="814118"/>
            <a:ext cx="7740650" cy="523875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nSpc>
                <a:spcPct val="90000"/>
              </a:lnSpc>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2</a:t>
            </a:r>
            <a:r>
              <a:rPr lang="zh-CN" altLang="en-US" sz="2400" dirty="0" smtClean="0">
                <a:solidFill>
                  <a:srgbClr val="53C3B0"/>
                </a:solidFill>
                <a:latin typeface="黑体" panose="02010609060101010101" pitchFamily="49" charset="-122"/>
                <a:ea typeface="黑体" panose="02010609060101010101" pitchFamily="49" charset="-122"/>
              </a:rPr>
              <a:t>）应用软件</a:t>
            </a:r>
          </a:p>
          <a:p>
            <a:pPr lvl="1">
              <a:lnSpc>
                <a:spcPct val="90000"/>
              </a:lnSpc>
              <a:defRPr/>
            </a:pPr>
            <a:r>
              <a:rPr lang="zh-CN" altLang="en-US" sz="2400" dirty="0" smtClean="0">
                <a:solidFill>
                  <a:srgbClr val="F49022"/>
                </a:solidFill>
                <a:latin typeface="黑体" panose="02010609060101010101" pitchFamily="49" charset="-122"/>
                <a:ea typeface="黑体" panose="02010609060101010101" pitchFamily="49" charset="-122"/>
                <a:cs typeface="+mn-ea"/>
              </a:rPr>
              <a:t>指为用户实现各种具体应用而编制的程序，包括通用软件、专用软件。</a:t>
            </a:r>
          </a:p>
          <a:p>
            <a:pPr>
              <a:lnSpc>
                <a:spcPct val="90000"/>
              </a:lnSpc>
              <a:defRPr/>
            </a:pPr>
            <a:endParaRPr lang="zh-CN" altLang="en-US" sz="2400" dirty="0" smtClean="0">
              <a:solidFill>
                <a:srgbClr val="F49022"/>
              </a:solidFill>
              <a:latin typeface="黑体" panose="02010609060101010101" pitchFamily="49" charset="-122"/>
              <a:ea typeface="黑体" panose="02010609060101010101" pitchFamily="49" charset="-122"/>
            </a:endParaRPr>
          </a:p>
          <a:p>
            <a:pPr>
              <a:lnSpc>
                <a:spcPct val="90000"/>
              </a:lnSpc>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2.</a:t>
            </a:r>
            <a:r>
              <a:rPr lang="zh-CN" altLang="en-US" sz="2400" dirty="0" smtClean="0">
                <a:solidFill>
                  <a:srgbClr val="53C3B0"/>
                </a:solidFill>
                <a:latin typeface="黑体" panose="02010609060101010101" pitchFamily="49" charset="-122"/>
                <a:ea typeface="黑体" panose="02010609060101010101" pitchFamily="49" charset="-122"/>
              </a:rPr>
              <a:t>常见的操作系统及其作用</a:t>
            </a:r>
          </a:p>
          <a:p>
            <a:pPr lvl="1">
              <a:lnSpc>
                <a:spcPct val="90000"/>
              </a:lnSpc>
              <a:defRPr/>
            </a:pPr>
            <a:r>
              <a:rPr lang="en-US" altLang="zh-CN" sz="2400" dirty="0" smtClean="0">
                <a:solidFill>
                  <a:srgbClr val="F49022"/>
                </a:solidFill>
                <a:latin typeface="黑体" panose="02010609060101010101" pitchFamily="49" charset="-122"/>
                <a:ea typeface="黑体" panose="02010609060101010101" pitchFamily="49" charset="-122"/>
                <a:cs typeface="+mn-ea"/>
              </a:rPr>
              <a:t>1</a:t>
            </a:r>
            <a:r>
              <a:rPr lang="zh-CN" altLang="en-US" sz="2400" dirty="0" smtClean="0">
                <a:solidFill>
                  <a:srgbClr val="F49022"/>
                </a:solidFill>
                <a:latin typeface="黑体" panose="02010609060101010101" pitchFamily="49" charset="-122"/>
                <a:ea typeface="黑体" panose="02010609060101010101" pitchFamily="49" charset="-122"/>
                <a:cs typeface="+mn-ea"/>
              </a:rPr>
              <a:t>）</a:t>
            </a:r>
            <a:r>
              <a:rPr lang="en-US" altLang="zh-CN" sz="2400" dirty="0" smtClean="0">
                <a:solidFill>
                  <a:srgbClr val="F49022"/>
                </a:solidFill>
                <a:latin typeface="黑体" panose="02010609060101010101" pitchFamily="49" charset="-122"/>
                <a:ea typeface="黑体" panose="02010609060101010101" pitchFamily="49" charset="-122"/>
                <a:cs typeface="+mn-ea"/>
              </a:rPr>
              <a:t>MS-DOS</a:t>
            </a:r>
            <a:r>
              <a:rPr lang="zh-CN" altLang="en-US" sz="2400" dirty="0" smtClean="0">
                <a:solidFill>
                  <a:srgbClr val="F49022"/>
                </a:solidFill>
                <a:latin typeface="黑体" panose="02010609060101010101" pitchFamily="49" charset="-122"/>
                <a:ea typeface="黑体" panose="02010609060101010101" pitchFamily="49" charset="-122"/>
                <a:cs typeface="+mn-ea"/>
              </a:rPr>
              <a:t>操作系统</a:t>
            </a:r>
          </a:p>
          <a:p>
            <a:pPr lvl="1">
              <a:lnSpc>
                <a:spcPct val="90000"/>
              </a:lnSpc>
              <a:defRPr/>
            </a:pPr>
            <a:r>
              <a:rPr lang="en-US" altLang="zh-CN" sz="2400" dirty="0" smtClean="0">
                <a:solidFill>
                  <a:srgbClr val="F49022"/>
                </a:solidFill>
                <a:latin typeface="黑体" panose="02010609060101010101" pitchFamily="49" charset="-122"/>
                <a:ea typeface="黑体" panose="02010609060101010101" pitchFamily="49" charset="-122"/>
                <a:cs typeface="+mn-ea"/>
              </a:rPr>
              <a:t>2</a:t>
            </a:r>
            <a:r>
              <a:rPr lang="zh-CN" altLang="en-US" sz="2400" dirty="0" smtClean="0">
                <a:solidFill>
                  <a:srgbClr val="F49022"/>
                </a:solidFill>
                <a:latin typeface="黑体" panose="02010609060101010101" pitchFamily="49" charset="-122"/>
                <a:ea typeface="黑体" panose="02010609060101010101" pitchFamily="49" charset="-122"/>
                <a:cs typeface="+mn-ea"/>
              </a:rPr>
              <a:t>）</a:t>
            </a:r>
            <a:r>
              <a:rPr lang="en-US" altLang="zh-CN" sz="2400" dirty="0" smtClean="0">
                <a:solidFill>
                  <a:srgbClr val="F49022"/>
                </a:solidFill>
                <a:latin typeface="黑体" panose="02010609060101010101" pitchFamily="49" charset="-122"/>
                <a:ea typeface="黑体" panose="02010609060101010101" pitchFamily="49" charset="-122"/>
                <a:cs typeface="+mn-ea"/>
              </a:rPr>
              <a:t>Windows</a:t>
            </a:r>
            <a:r>
              <a:rPr lang="zh-CN" altLang="en-US" sz="2400" dirty="0" smtClean="0">
                <a:solidFill>
                  <a:srgbClr val="F49022"/>
                </a:solidFill>
                <a:latin typeface="黑体" panose="02010609060101010101" pitchFamily="49" charset="-122"/>
                <a:ea typeface="黑体" panose="02010609060101010101" pitchFamily="49" charset="-122"/>
                <a:cs typeface="+mn-ea"/>
              </a:rPr>
              <a:t>操作系统</a:t>
            </a:r>
          </a:p>
          <a:p>
            <a:pPr lvl="1">
              <a:lnSpc>
                <a:spcPct val="90000"/>
              </a:lnSpc>
              <a:defRPr/>
            </a:pPr>
            <a:r>
              <a:rPr lang="en-US" altLang="zh-CN" sz="2400" dirty="0" smtClean="0">
                <a:solidFill>
                  <a:srgbClr val="F49022"/>
                </a:solidFill>
                <a:latin typeface="黑体" panose="02010609060101010101" pitchFamily="49" charset="-122"/>
                <a:ea typeface="黑体" panose="02010609060101010101" pitchFamily="49" charset="-122"/>
                <a:cs typeface="+mn-ea"/>
              </a:rPr>
              <a:t>3</a:t>
            </a:r>
            <a:r>
              <a:rPr lang="zh-CN" altLang="en-US" sz="2400" dirty="0" smtClean="0">
                <a:solidFill>
                  <a:srgbClr val="F49022"/>
                </a:solidFill>
                <a:latin typeface="黑体" panose="02010609060101010101" pitchFamily="49" charset="-122"/>
                <a:ea typeface="黑体" panose="02010609060101010101" pitchFamily="49" charset="-122"/>
                <a:cs typeface="+mn-ea"/>
              </a:rPr>
              <a:t>）</a:t>
            </a:r>
            <a:r>
              <a:rPr lang="en-US" altLang="zh-CN" sz="2400" dirty="0" smtClean="0">
                <a:solidFill>
                  <a:srgbClr val="F49022"/>
                </a:solidFill>
                <a:latin typeface="黑体" panose="02010609060101010101" pitchFamily="49" charset="-122"/>
                <a:ea typeface="黑体" panose="02010609060101010101" pitchFamily="49" charset="-122"/>
                <a:cs typeface="+mn-ea"/>
              </a:rPr>
              <a:t>UNIX</a:t>
            </a:r>
          </a:p>
          <a:p>
            <a:pPr lvl="1">
              <a:lnSpc>
                <a:spcPct val="90000"/>
              </a:lnSpc>
              <a:defRPr/>
            </a:pPr>
            <a:r>
              <a:rPr lang="en-US" altLang="zh-CN" sz="2400" dirty="0" smtClean="0">
                <a:solidFill>
                  <a:srgbClr val="F49022"/>
                </a:solidFill>
                <a:latin typeface="黑体" panose="02010609060101010101" pitchFamily="49" charset="-122"/>
                <a:ea typeface="黑体" panose="02010609060101010101" pitchFamily="49" charset="-122"/>
                <a:cs typeface="+mn-ea"/>
              </a:rPr>
              <a:t>4</a:t>
            </a:r>
            <a:r>
              <a:rPr lang="zh-CN" altLang="en-US" sz="2400" dirty="0" smtClean="0">
                <a:solidFill>
                  <a:srgbClr val="F49022"/>
                </a:solidFill>
                <a:latin typeface="黑体" panose="02010609060101010101" pitchFamily="49" charset="-122"/>
                <a:ea typeface="黑体" panose="02010609060101010101" pitchFamily="49" charset="-122"/>
                <a:cs typeface="+mn-ea"/>
              </a:rPr>
              <a:t>）</a:t>
            </a:r>
            <a:r>
              <a:rPr lang="en-US" altLang="zh-CN" sz="2400" dirty="0" smtClean="0">
                <a:solidFill>
                  <a:srgbClr val="F49022"/>
                </a:solidFill>
                <a:latin typeface="黑体" panose="02010609060101010101" pitchFamily="49" charset="-122"/>
                <a:ea typeface="黑体" panose="02010609060101010101" pitchFamily="49" charset="-122"/>
                <a:cs typeface="+mn-ea"/>
              </a:rPr>
              <a:t>Linux</a:t>
            </a:r>
            <a:endParaRPr lang="en-US" altLang="zh-CN" sz="2400" dirty="0" smtClean="0">
              <a:solidFill>
                <a:srgbClr val="F49022"/>
              </a:solidFill>
              <a:latin typeface="黑体" panose="02010609060101010101" pitchFamily="49" charset="-122"/>
              <a:ea typeface="黑体" panose="02010609060101010101" pitchFamily="49" charset="-122"/>
              <a:cs typeface="+mn-ea"/>
            </a:endParaRPr>
          </a:p>
        </p:txBody>
      </p:sp>
    </p:spTree>
    <p:extLst>
      <p:ext uri="{BB962C8B-B14F-4D97-AF65-F5344CB8AC3E}">
        <p14:creationId xmlns:p14="http://schemas.microsoft.com/office/powerpoint/2010/main" val="18784935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792822" y="829573"/>
            <a:ext cx="7643812" cy="51816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nSpc>
                <a:spcPct val="90000"/>
              </a:lnSpc>
              <a:buFont typeface="Wingdings" panose="05000000000000000000" pitchFamily="2" charset="2"/>
              <a:buNone/>
              <a:defRPr/>
            </a:pPr>
            <a:r>
              <a:rPr lang="zh-CN" altLang="en-US" sz="2400" dirty="0" smtClean="0">
                <a:solidFill>
                  <a:srgbClr val="53C3B0"/>
                </a:solidFill>
                <a:latin typeface="黑体" panose="02010609060101010101" pitchFamily="49" charset="-122"/>
                <a:ea typeface="黑体" panose="02010609060101010101" pitchFamily="49" charset="-122"/>
              </a:rPr>
              <a:t>常见的应用软件及其作用</a:t>
            </a:r>
          </a:p>
          <a:p>
            <a:pPr lvl="1">
              <a:lnSpc>
                <a:spcPct val="90000"/>
              </a:lnSpc>
              <a:defRPr/>
            </a:pPr>
            <a:r>
              <a:rPr lang="en-US" altLang="zh-CN" sz="2400" dirty="0" smtClean="0">
                <a:solidFill>
                  <a:srgbClr val="F49022"/>
                </a:solidFill>
                <a:latin typeface="黑体" panose="02010609060101010101" pitchFamily="49" charset="-122"/>
                <a:ea typeface="黑体" panose="02010609060101010101" pitchFamily="49" charset="-122"/>
                <a:cs typeface="+mn-ea"/>
              </a:rPr>
              <a:t>1</a:t>
            </a:r>
            <a:r>
              <a:rPr lang="zh-CN" altLang="en-US" sz="2400" dirty="0" smtClean="0">
                <a:solidFill>
                  <a:srgbClr val="F49022"/>
                </a:solidFill>
                <a:latin typeface="黑体" panose="02010609060101010101" pitchFamily="49" charset="-122"/>
                <a:ea typeface="黑体" panose="02010609060101010101" pitchFamily="49" charset="-122"/>
                <a:cs typeface="+mn-ea"/>
              </a:rPr>
              <a:t>）办公软件</a:t>
            </a:r>
          </a:p>
          <a:p>
            <a:pPr lvl="1">
              <a:lnSpc>
                <a:spcPct val="90000"/>
              </a:lnSpc>
              <a:defRPr/>
            </a:pPr>
            <a:r>
              <a:rPr lang="en-US" altLang="zh-CN" sz="2400" dirty="0" smtClean="0">
                <a:solidFill>
                  <a:srgbClr val="F49022"/>
                </a:solidFill>
                <a:latin typeface="黑体" panose="02010609060101010101" pitchFamily="49" charset="-122"/>
                <a:ea typeface="黑体" panose="02010609060101010101" pitchFamily="49" charset="-122"/>
                <a:cs typeface="+mn-ea"/>
              </a:rPr>
              <a:t>2</a:t>
            </a:r>
            <a:r>
              <a:rPr lang="zh-CN" altLang="en-US" sz="2400" dirty="0" smtClean="0">
                <a:solidFill>
                  <a:srgbClr val="F49022"/>
                </a:solidFill>
                <a:latin typeface="黑体" panose="02010609060101010101" pitchFamily="49" charset="-122"/>
                <a:ea typeface="黑体" panose="02010609060101010101" pitchFamily="49" charset="-122"/>
                <a:cs typeface="+mn-ea"/>
              </a:rPr>
              <a:t>）浏览器软件</a:t>
            </a:r>
          </a:p>
          <a:p>
            <a:pPr lvl="1">
              <a:lnSpc>
                <a:spcPct val="90000"/>
              </a:lnSpc>
              <a:defRPr/>
            </a:pPr>
            <a:r>
              <a:rPr lang="en-US" altLang="zh-CN" sz="2400" dirty="0" smtClean="0">
                <a:solidFill>
                  <a:srgbClr val="F49022"/>
                </a:solidFill>
                <a:latin typeface="黑体" panose="02010609060101010101" pitchFamily="49" charset="-122"/>
                <a:ea typeface="黑体" panose="02010609060101010101" pitchFamily="49" charset="-122"/>
                <a:cs typeface="+mn-ea"/>
              </a:rPr>
              <a:t>3</a:t>
            </a:r>
            <a:r>
              <a:rPr lang="zh-CN" altLang="en-US" sz="2400" dirty="0" smtClean="0">
                <a:solidFill>
                  <a:srgbClr val="F49022"/>
                </a:solidFill>
                <a:latin typeface="黑体" panose="02010609060101010101" pitchFamily="49" charset="-122"/>
                <a:ea typeface="黑体" panose="02010609060101010101" pitchFamily="49" charset="-122"/>
                <a:cs typeface="+mn-ea"/>
              </a:rPr>
              <a:t>）电子邮件客户端软件</a:t>
            </a:r>
          </a:p>
          <a:p>
            <a:pPr lvl="1">
              <a:lnSpc>
                <a:spcPct val="90000"/>
              </a:lnSpc>
              <a:defRPr/>
            </a:pPr>
            <a:r>
              <a:rPr lang="en-US" altLang="zh-CN" sz="2400" dirty="0" smtClean="0">
                <a:solidFill>
                  <a:srgbClr val="F49022"/>
                </a:solidFill>
                <a:latin typeface="黑体" panose="02010609060101010101" pitchFamily="49" charset="-122"/>
                <a:ea typeface="黑体" panose="02010609060101010101" pitchFamily="49" charset="-122"/>
                <a:cs typeface="+mn-ea"/>
              </a:rPr>
              <a:t>4</a:t>
            </a:r>
            <a:r>
              <a:rPr lang="zh-CN" altLang="en-US" sz="2400" dirty="0" smtClean="0">
                <a:solidFill>
                  <a:srgbClr val="F49022"/>
                </a:solidFill>
                <a:latin typeface="黑体" panose="02010609060101010101" pitchFamily="49" charset="-122"/>
                <a:ea typeface="黑体" panose="02010609060101010101" pitchFamily="49" charset="-122"/>
                <a:cs typeface="+mn-ea"/>
              </a:rPr>
              <a:t>）压缩软件</a:t>
            </a:r>
          </a:p>
          <a:p>
            <a:pPr lvl="1">
              <a:lnSpc>
                <a:spcPct val="90000"/>
              </a:lnSpc>
              <a:defRPr/>
            </a:pPr>
            <a:r>
              <a:rPr lang="en-US" altLang="zh-CN" sz="2400" dirty="0" smtClean="0">
                <a:solidFill>
                  <a:srgbClr val="F49022"/>
                </a:solidFill>
                <a:latin typeface="黑体" panose="02010609060101010101" pitchFamily="49" charset="-122"/>
                <a:ea typeface="黑体" panose="02010609060101010101" pitchFamily="49" charset="-122"/>
                <a:cs typeface="+mn-ea"/>
              </a:rPr>
              <a:t>5</a:t>
            </a:r>
            <a:r>
              <a:rPr lang="zh-CN" altLang="en-US" sz="2400" dirty="0" smtClean="0">
                <a:solidFill>
                  <a:srgbClr val="F49022"/>
                </a:solidFill>
                <a:latin typeface="黑体" panose="02010609060101010101" pitchFamily="49" charset="-122"/>
                <a:ea typeface="黑体" panose="02010609060101010101" pitchFamily="49" charset="-122"/>
                <a:cs typeface="+mn-ea"/>
              </a:rPr>
              <a:t>）下载软件</a:t>
            </a:r>
          </a:p>
          <a:p>
            <a:pPr lvl="1">
              <a:lnSpc>
                <a:spcPct val="90000"/>
              </a:lnSpc>
              <a:defRPr/>
            </a:pPr>
            <a:r>
              <a:rPr lang="en-US" altLang="zh-CN" sz="2400" dirty="0" smtClean="0">
                <a:solidFill>
                  <a:srgbClr val="F49022"/>
                </a:solidFill>
                <a:latin typeface="黑体" panose="02010609060101010101" pitchFamily="49" charset="-122"/>
                <a:ea typeface="黑体" panose="02010609060101010101" pitchFamily="49" charset="-122"/>
                <a:cs typeface="+mn-ea"/>
              </a:rPr>
              <a:t>6</a:t>
            </a:r>
            <a:r>
              <a:rPr lang="zh-CN" altLang="en-US" sz="2400" dirty="0" smtClean="0">
                <a:solidFill>
                  <a:srgbClr val="F49022"/>
                </a:solidFill>
                <a:latin typeface="黑体" panose="02010609060101010101" pitchFamily="49" charset="-122"/>
                <a:ea typeface="黑体" panose="02010609060101010101" pitchFamily="49" charset="-122"/>
                <a:cs typeface="+mn-ea"/>
              </a:rPr>
              <a:t>）图像浏览软件</a:t>
            </a:r>
          </a:p>
          <a:p>
            <a:pPr lvl="1">
              <a:lnSpc>
                <a:spcPct val="90000"/>
              </a:lnSpc>
              <a:defRPr/>
            </a:pPr>
            <a:r>
              <a:rPr lang="en-US" altLang="zh-CN" sz="2400" dirty="0" smtClean="0">
                <a:solidFill>
                  <a:srgbClr val="F49022"/>
                </a:solidFill>
                <a:latin typeface="黑体" panose="02010609060101010101" pitchFamily="49" charset="-122"/>
                <a:ea typeface="黑体" panose="02010609060101010101" pitchFamily="49" charset="-122"/>
                <a:cs typeface="+mn-ea"/>
              </a:rPr>
              <a:t>7</a:t>
            </a:r>
            <a:r>
              <a:rPr lang="zh-CN" altLang="en-US" sz="2400" dirty="0" smtClean="0">
                <a:solidFill>
                  <a:srgbClr val="F49022"/>
                </a:solidFill>
                <a:latin typeface="黑体" panose="02010609060101010101" pitchFamily="49" charset="-122"/>
                <a:ea typeface="黑体" panose="02010609060101010101" pitchFamily="49" charset="-122"/>
                <a:cs typeface="+mn-ea"/>
              </a:rPr>
              <a:t>）媒体播放软件</a:t>
            </a:r>
          </a:p>
          <a:p>
            <a:pPr lvl="1">
              <a:lnSpc>
                <a:spcPct val="90000"/>
              </a:lnSpc>
              <a:defRPr/>
            </a:pPr>
            <a:r>
              <a:rPr lang="en-US" altLang="zh-CN" sz="2400" dirty="0" smtClean="0">
                <a:solidFill>
                  <a:srgbClr val="F49022"/>
                </a:solidFill>
                <a:latin typeface="黑体" panose="02010609060101010101" pitchFamily="49" charset="-122"/>
                <a:ea typeface="黑体" panose="02010609060101010101" pitchFamily="49" charset="-122"/>
                <a:cs typeface="+mn-ea"/>
              </a:rPr>
              <a:t>8</a:t>
            </a:r>
            <a:r>
              <a:rPr lang="zh-CN" altLang="en-US" sz="2400" dirty="0" smtClean="0">
                <a:solidFill>
                  <a:srgbClr val="F49022"/>
                </a:solidFill>
                <a:latin typeface="黑体" panose="02010609060101010101" pitchFamily="49" charset="-122"/>
                <a:ea typeface="黑体" panose="02010609060101010101" pitchFamily="49" charset="-122"/>
                <a:cs typeface="+mn-ea"/>
              </a:rPr>
              <a:t>）杀毒软件</a:t>
            </a:r>
            <a:endParaRPr lang="zh-CN" altLang="en-US" sz="2400" dirty="0" smtClean="0">
              <a:solidFill>
                <a:srgbClr val="F49022"/>
              </a:solidFill>
              <a:latin typeface="黑体" panose="02010609060101010101" pitchFamily="49" charset="-122"/>
              <a:ea typeface="黑体" panose="02010609060101010101" pitchFamily="49" charset="-122"/>
              <a:cs typeface="+mn-ea"/>
            </a:endParaRPr>
          </a:p>
        </p:txBody>
      </p:sp>
    </p:spTree>
    <p:extLst>
      <p:ext uri="{BB962C8B-B14F-4D97-AF65-F5344CB8AC3E}">
        <p14:creationId xmlns:p14="http://schemas.microsoft.com/office/powerpoint/2010/main" val="22664609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1025735" y="2244305"/>
            <a:ext cx="7993062" cy="2405332"/>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nSpc>
                <a:spcPct val="90000"/>
              </a:lnSpc>
              <a:buFont typeface="Wingdings" panose="05000000000000000000" pitchFamily="2" charset="2"/>
              <a:buNone/>
              <a:defRPr/>
            </a:pPr>
            <a:r>
              <a:rPr lang="zh-CN" altLang="en-US" sz="3600" dirty="0" smtClean="0">
                <a:solidFill>
                  <a:srgbClr val="53C3B0"/>
                </a:solidFill>
                <a:latin typeface="黑体" panose="02010609060101010101" pitchFamily="49" charset="-122"/>
                <a:ea typeface="黑体" panose="02010609060101010101" pitchFamily="49" charset="-122"/>
              </a:rPr>
              <a:t>同学们常用的手机软件有哪些？</a:t>
            </a:r>
            <a:endParaRPr lang="en-US" altLang="zh-CN" sz="3600" dirty="0" smtClean="0">
              <a:solidFill>
                <a:srgbClr val="53C3B0"/>
              </a:solidFill>
              <a:latin typeface="黑体" panose="02010609060101010101" pitchFamily="49" charset="-122"/>
              <a:ea typeface="黑体" panose="02010609060101010101" pitchFamily="49" charset="-122"/>
            </a:endParaRPr>
          </a:p>
          <a:p>
            <a:pPr>
              <a:lnSpc>
                <a:spcPct val="90000"/>
              </a:lnSpc>
              <a:buFont typeface="Wingdings" panose="05000000000000000000" pitchFamily="2" charset="2"/>
              <a:buNone/>
              <a:defRPr/>
            </a:pPr>
            <a:endParaRPr lang="en-US" altLang="zh-CN" sz="3600" dirty="0" smtClean="0">
              <a:solidFill>
                <a:srgbClr val="53C3B0"/>
              </a:solidFill>
              <a:latin typeface="黑体" panose="02010609060101010101" pitchFamily="49" charset="-122"/>
              <a:ea typeface="黑体" panose="02010609060101010101" pitchFamily="49" charset="-122"/>
            </a:endParaRPr>
          </a:p>
          <a:p>
            <a:pPr>
              <a:lnSpc>
                <a:spcPct val="90000"/>
              </a:lnSpc>
              <a:buFont typeface="Wingdings" panose="05000000000000000000" pitchFamily="2" charset="2"/>
              <a:buNone/>
              <a:defRPr/>
            </a:pPr>
            <a:r>
              <a:rPr lang="zh-CN" altLang="en-US" sz="3600" dirty="0" smtClean="0">
                <a:solidFill>
                  <a:srgbClr val="53C3B0"/>
                </a:solidFill>
                <a:latin typeface="黑体" panose="02010609060101010101" pitchFamily="49" charset="-122"/>
                <a:ea typeface="黑体" panose="02010609060101010101" pitchFamily="49" charset="-122"/>
              </a:rPr>
              <a:t>截图发到</a:t>
            </a:r>
            <a:r>
              <a:rPr lang="en-US" altLang="zh-CN" sz="3600" dirty="0" smtClean="0">
                <a:solidFill>
                  <a:srgbClr val="53C3B0"/>
                </a:solidFill>
                <a:latin typeface="黑体" panose="02010609060101010101" pitchFamily="49" charset="-122"/>
                <a:ea typeface="黑体" panose="02010609060101010101" pitchFamily="49" charset="-122"/>
              </a:rPr>
              <a:t>Q</a:t>
            </a:r>
            <a:r>
              <a:rPr lang="zh-CN" altLang="en-US" sz="3600" dirty="0" smtClean="0">
                <a:solidFill>
                  <a:srgbClr val="53C3B0"/>
                </a:solidFill>
                <a:latin typeface="黑体" panose="02010609060101010101" pitchFamily="49" charset="-122"/>
                <a:ea typeface="黑体" panose="02010609060101010101" pitchFamily="49" charset="-122"/>
              </a:rPr>
              <a:t>群</a:t>
            </a:r>
            <a:endParaRPr lang="en-US" altLang="zh-CN" sz="3600" dirty="0" smtClean="0">
              <a:solidFill>
                <a:srgbClr val="53C3B0"/>
              </a:solidFill>
              <a:latin typeface="黑体" panose="02010609060101010101" pitchFamily="49" charset="-122"/>
              <a:ea typeface="黑体" panose="02010609060101010101" pitchFamily="49" charset="-122"/>
            </a:endParaRPr>
          </a:p>
          <a:p>
            <a:pPr>
              <a:lnSpc>
                <a:spcPct val="90000"/>
              </a:lnSpc>
              <a:buFont typeface="Wingdings" panose="05000000000000000000" pitchFamily="2" charset="2"/>
              <a:buNone/>
              <a:defRPr/>
            </a:pPr>
            <a:endParaRPr lang="zh-CN" altLang="en-US" sz="3600" dirty="0" smtClean="0">
              <a:solidFill>
                <a:srgbClr val="53C3B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6775750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831011" y="823823"/>
            <a:ext cx="8382000" cy="52578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nSpc>
                <a:spcPct val="90000"/>
              </a:lnSpc>
              <a:buFont typeface="Wingdings" panose="05000000000000000000" pitchFamily="2" charset="2"/>
              <a:buNone/>
              <a:defRPr/>
            </a:pPr>
            <a:r>
              <a:rPr lang="en-US" altLang="zh-CN" sz="2800" b="1" dirty="0" smtClean="0">
                <a:solidFill>
                  <a:srgbClr val="317FB7"/>
                </a:solidFill>
                <a:latin typeface="黑体" panose="02010609060101010101" pitchFamily="49" charset="-122"/>
                <a:ea typeface="黑体" panose="02010609060101010101" pitchFamily="49" charset="-122"/>
              </a:rPr>
              <a:t>2.2 </a:t>
            </a:r>
            <a:r>
              <a:rPr lang="zh-CN" altLang="en-US" sz="2800" b="1" dirty="0" smtClean="0">
                <a:solidFill>
                  <a:srgbClr val="317FB7"/>
                </a:solidFill>
                <a:latin typeface="黑体" panose="02010609060101010101" pitchFamily="49" charset="-122"/>
                <a:ea typeface="黑体" panose="02010609060101010101" pitchFamily="49" charset="-122"/>
              </a:rPr>
              <a:t>互联网基础知识</a:t>
            </a:r>
          </a:p>
          <a:p>
            <a:pPr>
              <a:lnSpc>
                <a:spcPct val="90000"/>
              </a:lnSpc>
              <a:buFont typeface="Wingdings" panose="05000000000000000000" pitchFamily="2" charset="2"/>
              <a:buNone/>
              <a:defRPr/>
            </a:pPr>
            <a:r>
              <a:rPr lang="zh-CN" altLang="en-US" sz="2400" dirty="0" smtClean="0">
                <a:solidFill>
                  <a:srgbClr val="53C3B0"/>
                </a:solidFill>
                <a:latin typeface="黑体" panose="02010609060101010101" pitchFamily="49" charset="-122"/>
                <a:ea typeface="黑体" panose="02010609060101010101" pitchFamily="49" charset="-122"/>
              </a:rPr>
              <a:t>  </a:t>
            </a:r>
            <a:r>
              <a:rPr lang="en-US" altLang="zh-CN" sz="2400" dirty="0" smtClean="0">
                <a:solidFill>
                  <a:srgbClr val="53C3B0"/>
                </a:solidFill>
                <a:latin typeface="黑体" panose="02010609060101010101" pitchFamily="49" charset="-122"/>
                <a:ea typeface="黑体" panose="02010609060101010101" pitchFamily="49" charset="-122"/>
              </a:rPr>
              <a:t>2.2.1 </a:t>
            </a:r>
            <a:r>
              <a:rPr lang="zh-CN" altLang="en-US" sz="2400" dirty="0" smtClean="0">
                <a:solidFill>
                  <a:srgbClr val="53C3B0"/>
                </a:solidFill>
                <a:latin typeface="黑体" panose="02010609060101010101" pitchFamily="49" charset="-122"/>
                <a:ea typeface="黑体" panose="02010609060101010101" pitchFamily="49" charset="-122"/>
              </a:rPr>
              <a:t>互联网概述</a:t>
            </a:r>
          </a:p>
          <a:p>
            <a:pPr>
              <a:lnSpc>
                <a:spcPct val="90000"/>
              </a:lnSpc>
              <a:buFont typeface="Wingdings" panose="05000000000000000000" pitchFamily="2" charset="2"/>
              <a:buNone/>
              <a:defRPr/>
            </a:pPr>
            <a:r>
              <a:rPr lang="zh-CN" altLang="en-US" sz="2400" dirty="0" smtClean="0">
                <a:solidFill>
                  <a:srgbClr val="317FB7"/>
                </a:solidFill>
                <a:latin typeface="黑体" panose="02010609060101010101" pitchFamily="49" charset="-122"/>
                <a:ea typeface="黑体" panose="02010609060101010101" pitchFamily="49" charset="-122"/>
              </a:rPr>
              <a:t>  </a:t>
            </a:r>
            <a:r>
              <a:rPr lang="en-US" altLang="zh-CN" sz="2400" dirty="0" smtClean="0">
                <a:solidFill>
                  <a:srgbClr val="53C3B0"/>
                </a:solidFill>
                <a:latin typeface="黑体" panose="02010609060101010101" pitchFamily="49" charset="-122"/>
                <a:ea typeface="黑体" panose="02010609060101010101" pitchFamily="49" charset="-122"/>
              </a:rPr>
              <a:t>1.</a:t>
            </a:r>
            <a:r>
              <a:rPr lang="zh-CN" altLang="en-US" sz="2400" dirty="0" smtClean="0">
                <a:solidFill>
                  <a:srgbClr val="53C3B0"/>
                </a:solidFill>
                <a:latin typeface="黑体" panose="02010609060101010101" pitchFamily="49" charset="-122"/>
                <a:ea typeface="黑体" panose="02010609060101010101" pitchFamily="49" charset="-122"/>
              </a:rPr>
              <a:t>互联网的起源和发展</a:t>
            </a:r>
          </a:p>
          <a:p>
            <a:pPr lvl="1">
              <a:lnSpc>
                <a:spcPct val="90000"/>
              </a:lnSpc>
              <a:buFont typeface="Wingdings" panose="05000000000000000000" pitchFamily="2" charset="2"/>
              <a:buNone/>
              <a:defRPr/>
            </a:pPr>
            <a:r>
              <a:rPr lang="zh-CN" altLang="en-US" sz="2400" dirty="0" smtClean="0">
                <a:solidFill>
                  <a:srgbClr val="53C3B0"/>
                </a:solidFill>
                <a:latin typeface="黑体" panose="02010609060101010101" pitchFamily="49" charset="-122"/>
                <a:ea typeface="黑体" panose="02010609060101010101" pitchFamily="49" charset="-122"/>
              </a:rPr>
              <a:t>  </a:t>
            </a:r>
            <a:r>
              <a:rPr lang="en-US" altLang="zh-CN" sz="2400" dirty="0" smtClean="0">
                <a:solidFill>
                  <a:srgbClr val="53C3B0"/>
                </a:solidFill>
                <a:latin typeface="黑体" panose="02010609060101010101" pitchFamily="49" charset="-122"/>
                <a:ea typeface="黑体" panose="02010609060101010101" pitchFamily="49" charset="-122"/>
              </a:rPr>
              <a:t>1</a:t>
            </a:r>
            <a:r>
              <a:rPr lang="zh-CN" altLang="en-US" sz="2400" dirty="0" smtClean="0">
                <a:solidFill>
                  <a:srgbClr val="53C3B0"/>
                </a:solidFill>
                <a:latin typeface="黑体" panose="02010609060101010101" pitchFamily="49" charset="-122"/>
                <a:ea typeface="黑体" panose="02010609060101010101" pitchFamily="49" charset="-122"/>
              </a:rPr>
              <a:t>）联网的起源</a:t>
            </a:r>
          </a:p>
          <a:p>
            <a:pPr lvl="2">
              <a:lnSpc>
                <a:spcPct val="90000"/>
              </a:lnSpc>
              <a:buFontTx/>
              <a:buNone/>
              <a:defRPr/>
            </a:pPr>
            <a:r>
              <a:rPr lang="zh-CN" altLang="en-US" sz="2400" dirty="0" smtClean="0">
                <a:solidFill>
                  <a:srgbClr val="317FB7"/>
                </a:solidFill>
                <a:latin typeface="黑体" panose="02010609060101010101" pitchFamily="49" charset="-122"/>
                <a:ea typeface="黑体" panose="02010609060101010101" pitchFamily="49" charset="-122"/>
              </a:rPr>
              <a:t>  </a:t>
            </a:r>
            <a:r>
              <a:rPr lang="en-US" altLang="zh-CN" sz="2400" dirty="0" smtClean="0">
                <a:solidFill>
                  <a:srgbClr val="F49022"/>
                </a:solidFill>
                <a:latin typeface="黑体" panose="02010609060101010101" pitchFamily="49" charset="-122"/>
                <a:ea typeface="黑体" panose="02010609060101010101" pitchFamily="49" charset="-122"/>
              </a:rPr>
              <a:t>20</a:t>
            </a:r>
            <a:r>
              <a:rPr lang="zh-CN" altLang="en-US" sz="2400" dirty="0" smtClean="0">
                <a:solidFill>
                  <a:srgbClr val="F49022"/>
                </a:solidFill>
                <a:latin typeface="黑体" panose="02010609060101010101" pitchFamily="49" charset="-122"/>
                <a:ea typeface="黑体" panose="02010609060101010101" pitchFamily="49" charset="-122"/>
              </a:rPr>
              <a:t>世纪</a:t>
            </a:r>
            <a:r>
              <a:rPr lang="en-US" altLang="zh-CN" sz="2400" dirty="0" smtClean="0">
                <a:solidFill>
                  <a:srgbClr val="F49022"/>
                </a:solidFill>
                <a:latin typeface="黑体" panose="02010609060101010101" pitchFamily="49" charset="-122"/>
                <a:ea typeface="黑体" panose="02010609060101010101" pitchFamily="49" charset="-122"/>
              </a:rPr>
              <a:t>60</a:t>
            </a:r>
            <a:r>
              <a:rPr lang="zh-CN" altLang="en-US" sz="2400" dirty="0" smtClean="0">
                <a:solidFill>
                  <a:srgbClr val="F49022"/>
                </a:solidFill>
                <a:latin typeface="黑体" panose="02010609060101010101" pitchFamily="49" charset="-122"/>
                <a:ea typeface="黑体" panose="02010609060101010101" pitchFamily="49" charset="-122"/>
              </a:rPr>
              <a:t>年代美国的</a:t>
            </a:r>
            <a:r>
              <a:rPr lang="en-US" altLang="zh-CN" sz="2400" dirty="0" smtClean="0">
                <a:solidFill>
                  <a:srgbClr val="F49022"/>
                </a:solidFill>
                <a:latin typeface="黑体" panose="02010609060101010101" pitchFamily="49" charset="-122"/>
                <a:ea typeface="黑体" panose="02010609060101010101" pitchFamily="49" charset="-122"/>
              </a:rPr>
              <a:t>ARPANET</a:t>
            </a:r>
            <a:r>
              <a:rPr lang="zh-CN" altLang="en-US" sz="2400" dirty="0" smtClean="0">
                <a:solidFill>
                  <a:srgbClr val="F49022"/>
                </a:solidFill>
                <a:latin typeface="黑体" panose="02010609060101010101" pitchFamily="49" charset="-122"/>
                <a:ea typeface="黑体" panose="02010609060101010101" pitchFamily="49" charset="-122"/>
              </a:rPr>
              <a:t>。</a:t>
            </a:r>
          </a:p>
          <a:p>
            <a:pPr lvl="1">
              <a:lnSpc>
                <a:spcPct val="90000"/>
              </a:lnSpc>
              <a:buFont typeface="Wingdings" panose="05000000000000000000" pitchFamily="2" charset="2"/>
              <a:buNone/>
              <a:defRPr/>
            </a:pPr>
            <a:r>
              <a:rPr lang="zh-CN" altLang="en-US" sz="2400" dirty="0" smtClean="0">
                <a:solidFill>
                  <a:srgbClr val="53C3B0"/>
                </a:solidFill>
                <a:latin typeface="黑体" panose="02010609060101010101" pitchFamily="49" charset="-122"/>
                <a:ea typeface="黑体" panose="02010609060101010101" pitchFamily="49" charset="-122"/>
              </a:rPr>
              <a:t>  </a:t>
            </a:r>
            <a:r>
              <a:rPr lang="en-US" altLang="zh-CN" sz="2400" dirty="0" smtClean="0">
                <a:solidFill>
                  <a:srgbClr val="53C3B0"/>
                </a:solidFill>
                <a:latin typeface="黑体" panose="02010609060101010101" pitchFamily="49" charset="-122"/>
                <a:ea typeface="黑体" panose="02010609060101010101" pitchFamily="49" charset="-122"/>
              </a:rPr>
              <a:t>2</a:t>
            </a:r>
            <a:r>
              <a:rPr lang="zh-CN" altLang="en-US" sz="2400" dirty="0" smtClean="0">
                <a:solidFill>
                  <a:srgbClr val="53C3B0"/>
                </a:solidFill>
                <a:latin typeface="黑体" panose="02010609060101010101" pitchFamily="49" charset="-122"/>
                <a:ea typeface="黑体" panose="02010609060101010101" pitchFamily="49" charset="-122"/>
              </a:rPr>
              <a:t>）互联网的发展</a:t>
            </a:r>
          </a:p>
          <a:p>
            <a:pPr lvl="2">
              <a:lnSpc>
                <a:spcPct val="90000"/>
              </a:lnSpc>
              <a:buFontTx/>
              <a:buNone/>
              <a:defRPr/>
            </a:pPr>
            <a:r>
              <a:rPr lang="zh-CN" altLang="en-US" sz="2400" dirty="0" smtClean="0">
                <a:solidFill>
                  <a:srgbClr val="317FB7"/>
                </a:solidFill>
                <a:latin typeface="黑体" panose="02010609060101010101" pitchFamily="49" charset="-122"/>
                <a:ea typeface="黑体" panose="02010609060101010101" pitchFamily="49" charset="-122"/>
              </a:rPr>
              <a:t>  </a:t>
            </a:r>
            <a:r>
              <a:rPr lang="zh-CN" altLang="en-US" sz="2400" dirty="0" smtClean="0">
                <a:solidFill>
                  <a:srgbClr val="F49022"/>
                </a:solidFill>
                <a:latin typeface="黑体" panose="02010609060101010101" pitchFamily="49" charset="-122"/>
                <a:ea typeface="黑体" panose="02010609060101010101" pitchFamily="49" charset="-122"/>
              </a:rPr>
              <a:t>第一次发展： </a:t>
            </a:r>
            <a:r>
              <a:rPr lang="en-US" altLang="zh-CN" sz="2400" dirty="0" smtClean="0">
                <a:solidFill>
                  <a:srgbClr val="F49022"/>
                </a:solidFill>
                <a:latin typeface="黑体" panose="02010609060101010101" pitchFamily="49" charset="-122"/>
                <a:ea typeface="黑体" panose="02010609060101010101" pitchFamily="49" charset="-122"/>
              </a:rPr>
              <a:t>20</a:t>
            </a:r>
            <a:r>
              <a:rPr lang="zh-CN" altLang="en-US" sz="2400" dirty="0" smtClean="0">
                <a:solidFill>
                  <a:srgbClr val="F49022"/>
                </a:solidFill>
                <a:latin typeface="黑体" panose="02010609060101010101" pitchFamily="49" charset="-122"/>
                <a:ea typeface="黑体" panose="02010609060101010101" pitchFamily="49" charset="-122"/>
              </a:rPr>
              <a:t>世纪</a:t>
            </a:r>
            <a:r>
              <a:rPr lang="en-US" altLang="zh-CN" sz="2400" dirty="0" smtClean="0">
                <a:solidFill>
                  <a:srgbClr val="F49022"/>
                </a:solidFill>
                <a:latin typeface="黑体" panose="02010609060101010101" pitchFamily="49" charset="-122"/>
                <a:ea typeface="黑体" panose="02010609060101010101" pitchFamily="49" charset="-122"/>
              </a:rPr>
              <a:t>80</a:t>
            </a:r>
            <a:r>
              <a:rPr lang="zh-CN" altLang="en-US" sz="2400" dirty="0" smtClean="0">
                <a:solidFill>
                  <a:srgbClr val="F49022"/>
                </a:solidFill>
                <a:latin typeface="黑体" panose="02010609060101010101" pitchFamily="49" charset="-122"/>
                <a:ea typeface="黑体" panose="02010609060101010101" pitchFamily="49" charset="-122"/>
              </a:rPr>
              <a:t>年代中后期</a:t>
            </a:r>
          </a:p>
          <a:p>
            <a:pPr lvl="2">
              <a:lnSpc>
                <a:spcPct val="90000"/>
              </a:lnSpc>
              <a:buFontTx/>
              <a:buNone/>
              <a:defRPr/>
            </a:pPr>
            <a:r>
              <a:rPr lang="zh-CN" altLang="en-US" sz="2400" dirty="0" smtClean="0">
                <a:solidFill>
                  <a:srgbClr val="F49022"/>
                </a:solidFill>
                <a:latin typeface="黑体" panose="02010609060101010101" pitchFamily="49" charset="-122"/>
                <a:ea typeface="黑体" panose="02010609060101010101" pitchFamily="49" charset="-122"/>
              </a:rPr>
              <a:t>  第二次飞跃： </a:t>
            </a:r>
            <a:r>
              <a:rPr lang="en-US" altLang="zh-CN" sz="2400" dirty="0" smtClean="0">
                <a:solidFill>
                  <a:srgbClr val="F49022"/>
                </a:solidFill>
                <a:latin typeface="黑体" panose="02010609060101010101" pitchFamily="49" charset="-122"/>
                <a:ea typeface="黑体" panose="02010609060101010101" pitchFamily="49" charset="-122"/>
              </a:rPr>
              <a:t>20</a:t>
            </a:r>
            <a:r>
              <a:rPr lang="zh-CN" altLang="en-US" sz="2400" dirty="0" smtClean="0">
                <a:solidFill>
                  <a:srgbClr val="F49022"/>
                </a:solidFill>
                <a:latin typeface="黑体" panose="02010609060101010101" pitchFamily="49" charset="-122"/>
                <a:ea typeface="黑体" panose="02010609060101010101" pitchFamily="49" charset="-122"/>
              </a:rPr>
              <a:t>世纪</a:t>
            </a:r>
            <a:r>
              <a:rPr lang="en-US" altLang="zh-CN" sz="2400" dirty="0" smtClean="0">
                <a:solidFill>
                  <a:srgbClr val="F49022"/>
                </a:solidFill>
                <a:latin typeface="黑体" panose="02010609060101010101" pitchFamily="49" charset="-122"/>
                <a:ea typeface="黑体" panose="02010609060101010101" pitchFamily="49" charset="-122"/>
              </a:rPr>
              <a:t>90</a:t>
            </a:r>
            <a:r>
              <a:rPr lang="zh-CN" altLang="en-US" sz="2400" dirty="0" smtClean="0">
                <a:solidFill>
                  <a:srgbClr val="F49022"/>
                </a:solidFill>
                <a:latin typeface="黑体" panose="02010609060101010101" pitchFamily="49" charset="-122"/>
                <a:ea typeface="黑体" panose="02010609060101010101" pitchFamily="49" charset="-122"/>
              </a:rPr>
              <a:t>年代初期至现在，商业化推动了发展。</a:t>
            </a:r>
          </a:p>
          <a:p>
            <a:pPr>
              <a:lnSpc>
                <a:spcPct val="90000"/>
              </a:lnSpc>
              <a:buFont typeface="Wingdings" panose="05000000000000000000" pitchFamily="2" charset="2"/>
              <a:buNone/>
              <a:defRPr/>
            </a:pPr>
            <a:endParaRPr lang="en-US" altLang="zh-CN" sz="2400" dirty="0" smtClean="0">
              <a:solidFill>
                <a:srgbClr val="317FB7"/>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9849094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a:extLst>
              <a:ext uri="{FF2B5EF4-FFF2-40B4-BE49-F238E27FC236}">
                <a16:creationId xmlns:a16="http://schemas.microsoft.com/office/drawing/2014/main" id="{CF99D6CF-29FA-4E87-ABE9-5CF4C4001124}"/>
              </a:ext>
            </a:extLst>
          </p:cNvPr>
          <p:cNvSpPr>
            <a:spLocks noChangeArrowheads="1"/>
          </p:cNvSpPr>
          <p:nvPr/>
        </p:nvSpPr>
        <p:spPr bwMode="auto">
          <a:xfrm>
            <a:off x="1065290" y="2880989"/>
            <a:ext cx="179388" cy="720725"/>
          </a:xfrm>
          <a:prstGeom prst="rect">
            <a:avLst/>
          </a:prstGeom>
          <a:solidFill>
            <a:srgbClr val="F49022"/>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1pPr>
            <a:lvl2pPr marL="742950" indent="-285750">
              <a:spcBef>
                <a:spcPct val="20000"/>
              </a:spcBef>
              <a:buFont typeface="Arial" panose="020B0604020202020204" pitchFamily="34" charset="0"/>
              <a:buChar char="–"/>
              <a:defRPr sz="28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2pPr>
            <a:lvl3pPr marL="1143000" indent="-228600">
              <a:spcBef>
                <a:spcPct val="20000"/>
              </a:spcBef>
              <a:buFont typeface="Arial" panose="020B0604020202020204" pitchFamily="34" charset="0"/>
              <a:buChar char="•"/>
              <a:defRPr sz="24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3pPr>
            <a:lvl4pPr marL="1600200" indent="-228600">
              <a:spcBef>
                <a:spcPct val="20000"/>
              </a:spcBef>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4pPr>
            <a:lvl5pPr marL="2057400" indent="-228600">
              <a:spcBef>
                <a:spcPct val="20000"/>
              </a:spcBef>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panose="02000000000000000000" pitchFamily="2" charset="-122"/>
                <a:ea typeface="宋体" panose="02010600030101010101" pitchFamily="2" charset="-122"/>
                <a:sym typeface="方正兰亭粗黑_GBK" panose="02000000000000000000" pitchFamily="2" charset="-122"/>
              </a:defRPr>
            </a:lvl9pPr>
          </a:lstStyle>
          <a:p>
            <a:pPr algn="ctr" eaLnBrk="1" hangingPunct="1">
              <a:spcBef>
                <a:spcPct val="0"/>
              </a:spcBef>
              <a:buFont typeface="Arial" panose="020B0604020202020204" pitchFamily="34" charset="0"/>
              <a:buNone/>
            </a:pPr>
            <a:endParaRPr lang="zh-CN" altLang="zh-CN" sz="1800">
              <a:solidFill>
                <a:srgbClr val="FFFFFF"/>
              </a:solidFill>
              <a:latin typeface="+mn-lt"/>
              <a:ea typeface="+mn-ea"/>
              <a:cs typeface="+mn-ea"/>
              <a:sym typeface="+mn-lt"/>
            </a:endParaRPr>
          </a:p>
        </p:txBody>
      </p:sp>
      <p:sp>
        <p:nvSpPr>
          <p:cNvPr id="3" name="圆角矩形 40">
            <a:extLst>
              <a:ext uri="{FF2B5EF4-FFF2-40B4-BE49-F238E27FC236}">
                <a16:creationId xmlns:a16="http://schemas.microsoft.com/office/drawing/2014/main" id="{E0BA21AA-4FE5-4010-8C0F-76B55BB0DAEC}"/>
              </a:ext>
            </a:extLst>
          </p:cNvPr>
          <p:cNvSpPr/>
          <p:nvPr/>
        </p:nvSpPr>
        <p:spPr>
          <a:xfrm>
            <a:off x="4176440" y="2138471"/>
            <a:ext cx="4956754" cy="576064"/>
          </a:xfrm>
          <a:prstGeom prst="roundRect">
            <a:avLst>
              <a:gd name="adj" fmla="val 0"/>
            </a:avLst>
          </a:prstGeom>
          <a:noFill/>
          <a:ln w="9525">
            <a:solidFill>
              <a:srgbClr val="F490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 name="矩形 3">
            <a:extLst>
              <a:ext uri="{FF2B5EF4-FFF2-40B4-BE49-F238E27FC236}">
                <a16:creationId xmlns:a16="http://schemas.microsoft.com/office/drawing/2014/main" id="{1852DC4A-9358-4009-9FD8-C5FFB724D762}"/>
              </a:ext>
            </a:extLst>
          </p:cNvPr>
          <p:cNvSpPr/>
          <p:nvPr/>
        </p:nvSpPr>
        <p:spPr>
          <a:xfrm>
            <a:off x="4176440" y="2138471"/>
            <a:ext cx="576064" cy="576064"/>
          </a:xfrm>
          <a:prstGeom prst="rect">
            <a:avLst/>
          </a:prstGeom>
          <a:solidFill>
            <a:srgbClr val="F490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9">
            <a:extLst>
              <a:ext uri="{FF2B5EF4-FFF2-40B4-BE49-F238E27FC236}">
                <a16:creationId xmlns:a16="http://schemas.microsoft.com/office/drawing/2014/main" id="{338E13B5-E8B7-4199-ACF6-B247FD8AA53F}"/>
              </a:ext>
            </a:extLst>
          </p:cNvPr>
          <p:cNvSpPr txBox="1"/>
          <p:nvPr/>
        </p:nvSpPr>
        <p:spPr>
          <a:xfrm>
            <a:off x="4161634" y="2210479"/>
            <a:ext cx="4119264" cy="500137"/>
          </a:xfrm>
          <a:prstGeom prst="rect">
            <a:avLst/>
          </a:prstGeom>
          <a:noFill/>
        </p:spPr>
        <p:txBody>
          <a:bodyPr wrap="square" lIns="68580" tIns="34290" rIns="68580" bIns="34290" rtlCol="0">
            <a:spAutoFit/>
          </a:bodyPr>
          <a:lstStyle/>
          <a:p>
            <a:pPr marL="0" lvl="1"/>
            <a:r>
              <a:rPr lang="en-US" altLang="zh-CN" sz="2800" dirty="0" smtClean="0">
                <a:solidFill>
                  <a:schemeClr val="bg1"/>
                </a:solidFill>
                <a:latin typeface="+mn-lt"/>
                <a:ea typeface="+mn-ea"/>
                <a:cs typeface="+mn-ea"/>
                <a:sym typeface="+mn-lt"/>
              </a:rPr>
              <a:t>2.1</a:t>
            </a:r>
            <a:endParaRPr lang="zh-CN" altLang="en-US" sz="2800" b="1" dirty="0">
              <a:solidFill>
                <a:srgbClr val="2F5EB0"/>
              </a:solidFill>
              <a:latin typeface="+mn-lt"/>
              <a:ea typeface="+mn-ea"/>
              <a:cs typeface="+mn-ea"/>
              <a:sym typeface="+mn-lt"/>
            </a:endParaRPr>
          </a:p>
        </p:txBody>
      </p:sp>
      <p:sp>
        <p:nvSpPr>
          <p:cNvPr id="6" name="圆角矩形 33">
            <a:extLst>
              <a:ext uri="{FF2B5EF4-FFF2-40B4-BE49-F238E27FC236}">
                <a16:creationId xmlns:a16="http://schemas.microsoft.com/office/drawing/2014/main" id="{3880A8E6-ABAE-44A4-BD97-4E7DB7E36BF1}"/>
              </a:ext>
            </a:extLst>
          </p:cNvPr>
          <p:cNvSpPr/>
          <p:nvPr/>
        </p:nvSpPr>
        <p:spPr>
          <a:xfrm>
            <a:off x="1065290" y="3632673"/>
            <a:ext cx="2952328" cy="576064"/>
          </a:xfrm>
          <a:prstGeom prst="roundRect">
            <a:avLst>
              <a:gd name="adj" fmla="val 0"/>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7" name="TextBox 34">
            <a:extLst>
              <a:ext uri="{FF2B5EF4-FFF2-40B4-BE49-F238E27FC236}">
                <a16:creationId xmlns:a16="http://schemas.microsoft.com/office/drawing/2014/main" id="{190EC664-E211-49F1-BCC7-843C6268AE80}"/>
              </a:ext>
            </a:extLst>
          </p:cNvPr>
          <p:cNvSpPr txBox="1"/>
          <p:nvPr/>
        </p:nvSpPr>
        <p:spPr>
          <a:xfrm>
            <a:off x="623897" y="2761309"/>
            <a:ext cx="3096344" cy="954107"/>
          </a:xfrm>
          <a:prstGeom prst="rect">
            <a:avLst/>
          </a:prstGeom>
          <a:noFill/>
        </p:spPr>
        <p:txBody>
          <a:bodyPr wrap="square" rtlCol="0">
            <a:spAutoFit/>
          </a:bodyPr>
          <a:lstStyle/>
          <a:p>
            <a:pPr algn="ctr"/>
            <a:r>
              <a:rPr lang="zh-CN" altLang="en-US" sz="2800" b="1" dirty="0">
                <a:latin typeface="+mn-lt"/>
                <a:ea typeface="+mn-ea"/>
                <a:cs typeface="+mn-ea"/>
                <a:sym typeface="+mn-lt"/>
              </a:rPr>
              <a:t>目 录 </a:t>
            </a:r>
            <a:r>
              <a:rPr lang="en-US" altLang="zh-CN" sz="2800" b="1" dirty="0">
                <a:latin typeface="+mn-lt"/>
                <a:ea typeface="+mn-ea"/>
                <a:cs typeface="+mn-ea"/>
                <a:sym typeface="+mn-lt"/>
              </a:rPr>
              <a:t>/ </a:t>
            </a:r>
          </a:p>
          <a:p>
            <a:pPr algn="ctr"/>
            <a:r>
              <a:rPr lang="en-US" altLang="zh-CN" sz="2800" b="1" dirty="0">
                <a:latin typeface="+mn-lt"/>
                <a:ea typeface="+mn-ea"/>
                <a:cs typeface="+mn-ea"/>
                <a:sym typeface="+mn-lt"/>
              </a:rPr>
              <a:t>CONTENTS</a:t>
            </a:r>
            <a:endParaRPr lang="zh-CN" altLang="en-US" sz="2800" b="1" dirty="0">
              <a:latin typeface="+mn-lt"/>
              <a:ea typeface="+mn-ea"/>
              <a:cs typeface="+mn-ea"/>
              <a:sym typeface="+mn-lt"/>
            </a:endParaRPr>
          </a:p>
        </p:txBody>
      </p:sp>
      <p:sp>
        <p:nvSpPr>
          <p:cNvPr id="8" name="文本框 13">
            <a:extLst>
              <a:ext uri="{FF2B5EF4-FFF2-40B4-BE49-F238E27FC236}">
                <a16:creationId xmlns:a16="http://schemas.microsoft.com/office/drawing/2014/main" id="{23A596F8-2828-4387-BC0E-90FCC43CD6BE}"/>
              </a:ext>
            </a:extLst>
          </p:cNvPr>
          <p:cNvSpPr txBox="1">
            <a:spLocks noChangeArrowheads="1"/>
          </p:cNvSpPr>
          <p:nvPr/>
        </p:nvSpPr>
        <p:spPr bwMode="auto">
          <a:xfrm>
            <a:off x="4870484" y="2206560"/>
            <a:ext cx="23391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defRPr/>
            </a:pPr>
            <a:r>
              <a:rPr lang="zh-CN" altLang="en-US" sz="2400" dirty="0" smtClean="0"/>
              <a:t>计算机基础知识</a:t>
            </a:r>
            <a:endParaRPr lang="zh-CN" altLang="en-US" sz="2400" dirty="0"/>
          </a:p>
        </p:txBody>
      </p:sp>
      <p:sp>
        <p:nvSpPr>
          <p:cNvPr id="9" name="圆角矩形 40">
            <a:extLst>
              <a:ext uri="{FF2B5EF4-FFF2-40B4-BE49-F238E27FC236}">
                <a16:creationId xmlns:a16="http://schemas.microsoft.com/office/drawing/2014/main" id="{823DD0EA-3F32-49E3-B97E-A1DED0B49087}"/>
              </a:ext>
            </a:extLst>
          </p:cNvPr>
          <p:cNvSpPr/>
          <p:nvPr/>
        </p:nvSpPr>
        <p:spPr>
          <a:xfrm>
            <a:off x="4176440" y="3715416"/>
            <a:ext cx="4956754" cy="576064"/>
          </a:xfrm>
          <a:prstGeom prst="roundRect">
            <a:avLst>
              <a:gd name="adj" fmla="val 0"/>
            </a:avLst>
          </a:prstGeom>
          <a:noFill/>
          <a:ln w="9525">
            <a:solidFill>
              <a:srgbClr val="EE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0" name="矩形 9">
            <a:extLst>
              <a:ext uri="{FF2B5EF4-FFF2-40B4-BE49-F238E27FC236}">
                <a16:creationId xmlns:a16="http://schemas.microsoft.com/office/drawing/2014/main" id="{E2AFF570-DB37-4367-AAB3-AEC512804B9A}"/>
              </a:ext>
            </a:extLst>
          </p:cNvPr>
          <p:cNvSpPr/>
          <p:nvPr/>
        </p:nvSpPr>
        <p:spPr>
          <a:xfrm>
            <a:off x="4176440" y="3715416"/>
            <a:ext cx="576064" cy="576064"/>
          </a:xfrm>
          <a:prstGeom prst="rect">
            <a:avLst/>
          </a:prstGeom>
          <a:solidFill>
            <a:srgbClr val="EE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9">
            <a:extLst>
              <a:ext uri="{FF2B5EF4-FFF2-40B4-BE49-F238E27FC236}">
                <a16:creationId xmlns:a16="http://schemas.microsoft.com/office/drawing/2014/main" id="{E4074038-4B78-4C35-B35B-E8D587C5EE21}"/>
              </a:ext>
            </a:extLst>
          </p:cNvPr>
          <p:cNvSpPr txBox="1"/>
          <p:nvPr/>
        </p:nvSpPr>
        <p:spPr>
          <a:xfrm>
            <a:off x="4161634" y="3787424"/>
            <a:ext cx="4119264" cy="500137"/>
          </a:xfrm>
          <a:prstGeom prst="rect">
            <a:avLst/>
          </a:prstGeom>
          <a:noFill/>
        </p:spPr>
        <p:txBody>
          <a:bodyPr wrap="square" lIns="68580" tIns="34290" rIns="68580" bIns="34290" rtlCol="0">
            <a:spAutoFit/>
          </a:bodyPr>
          <a:lstStyle/>
          <a:p>
            <a:pPr marL="0" lvl="1"/>
            <a:r>
              <a:rPr lang="en-US" altLang="zh-CN" sz="2800" dirty="0" smtClean="0">
                <a:solidFill>
                  <a:schemeClr val="bg1"/>
                </a:solidFill>
                <a:latin typeface="+mn-lt"/>
                <a:ea typeface="+mn-ea"/>
                <a:cs typeface="+mn-ea"/>
                <a:sym typeface="+mn-lt"/>
              </a:rPr>
              <a:t>2.2</a:t>
            </a:r>
            <a:endParaRPr lang="zh-CN" altLang="en-US" sz="2800" b="1" dirty="0">
              <a:solidFill>
                <a:srgbClr val="2F5EB0"/>
              </a:solidFill>
              <a:latin typeface="+mn-lt"/>
              <a:ea typeface="+mn-ea"/>
              <a:cs typeface="+mn-ea"/>
              <a:sym typeface="+mn-lt"/>
            </a:endParaRPr>
          </a:p>
        </p:txBody>
      </p:sp>
      <p:sp>
        <p:nvSpPr>
          <p:cNvPr id="12" name="文本框 13">
            <a:extLst>
              <a:ext uri="{FF2B5EF4-FFF2-40B4-BE49-F238E27FC236}">
                <a16:creationId xmlns:a16="http://schemas.microsoft.com/office/drawing/2014/main" id="{59D5F5BC-20E1-461B-A09F-CCC48BCB383E}"/>
              </a:ext>
            </a:extLst>
          </p:cNvPr>
          <p:cNvSpPr txBox="1">
            <a:spLocks noChangeArrowheads="1"/>
          </p:cNvSpPr>
          <p:nvPr/>
        </p:nvSpPr>
        <p:spPr bwMode="auto">
          <a:xfrm>
            <a:off x="4870484" y="3783505"/>
            <a:ext cx="23391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defRPr/>
            </a:pPr>
            <a:r>
              <a:rPr lang="zh-CN" altLang="en-US" sz="2400" dirty="0" smtClean="0"/>
              <a:t>互联网基础知识</a:t>
            </a:r>
            <a:endParaRPr lang="zh-CN" altLang="en-US" sz="2400" dirty="0"/>
          </a:p>
        </p:txBody>
      </p:sp>
    </p:spTree>
    <p:extLst>
      <p:ext uri="{BB962C8B-B14F-4D97-AF65-F5344CB8AC3E}">
        <p14:creationId xmlns:p14="http://schemas.microsoft.com/office/powerpoint/2010/main" val="1976772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1051614" y="881332"/>
            <a:ext cx="7643812" cy="51816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2.</a:t>
            </a:r>
            <a:r>
              <a:rPr lang="zh-CN" altLang="en-US" sz="2400" dirty="0" smtClean="0">
                <a:solidFill>
                  <a:srgbClr val="53C3B0"/>
                </a:solidFill>
                <a:latin typeface="黑体" panose="02010609060101010101" pitchFamily="49" charset="-122"/>
                <a:ea typeface="黑体" panose="02010609060101010101" pitchFamily="49" charset="-122"/>
              </a:rPr>
              <a:t>互联网的特点</a:t>
            </a:r>
          </a:p>
          <a:p>
            <a:pPr lvl="1">
              <a:defRPr/>
            </a:pPr>
            <a:r>
              <a:rPr lang="en-US" altLang="zh-CN" sz="2400" dirty="0" smtClean="0">
                <a:solidFill>
                  <a:srgbClr val="F49022"/>
                </a:solidFill>
                <a:latin typeface="黑体" panose="02010609060101010101" pitchFamily="49" charset="-122"/>
                <a:ea typeface="黑体" panose="02010609060101010101" pitchFamily="49" charset="-122"/>
              </a:rPr>
              <a:t>1</a:t>
            </a:r>
            <a:r>
              <a:rPr lang="zh-CN" altLang="en-US" sz="2400" dirty="0" smtClean="0">
                <a:solidFill>
                  <a:srgbClr val="F49022"/>
                </a:solidFill>
                <a:latin typeface="黑体" panose="02010609060101010101" pitchFamily="49" charset="-122"/>
                <a:ea typeface="黑体" panose="02010609060101010101" pitchFamily="49" charset="-122"/>
              </a:rPr>
              <a:t>）信息传播范围广</a:t>
            </a:r>
          </a:p>
          <a:p>
            <a:pPr lvl="1">
              <a:defRPr/>
            </a:pPr>
            <a:r>
              <a:rPr lang="en-US" altLang="zh-CN" sz="2400" dirty="0" smtClean="0">
                <a:solidFill>
                  <a:srgbClr val="F49022"/>
                </a:solidFill>
                <a:latin typeface="黑体" panose="02010609060101010101" pitchFamily="49" charset="-122"/>
                <a:ea typeface="黑体" panose="02010609060101010101" pitchFamily="49" charset="-122"/>
              </a:rPr>
              <a:t>2</a:t>
            </a:r>
            <a:r>
              <a:rPr lang="zh-CN" altLang="en-US" sz="2400" dirty="0" smtClean="0">
                <a:solidFill>
                  <a:srgbClr val="F49022"/>
                </a:solidFill>
                <a:latin typeface="黑体" panose="02010609060101010101" pitchFamily="49" charset="-122"/>
                <a:ea typeface="黑体" panose="02010609060101010101" pitchFamily="49" charset="-122"/>
              </a:rPr>
              <a:t>）信息容量大</a:t>
            </a:r>
          </a:p>
          <a:p>
            <a:pPr lvl="1">
              <a:defRPr/>
            </a:pPr>
            <a:r>
              <a:rPr lang="en-US" altLang="zh-CN" sz="2400" dirty="0" smtClean="0">
                <a:solidFill>
                  <a:srgbClr val="F49022"/>
                </a:solidFill>
                <a:latin typeface="黑体" panose="02010609060101010101" pitchFamily="49" charset="-122"/>
                <a:ea typeface="黑体" panose="02010609060101010101" pitchFamily="49" charset="-122"/>
              </a:rPr>
              <a:t>3</a:t>
            </a:r>
            <a:r>
              <a:rPr lang="zh-CN" altLang="en-US" sz="2400" dirty="0" smtClean="0">
                <a:solidFill>
                  <a:srgbClr val="F49022"/>
                </a:solidFill>
                <a:latin typeface="黑体" panose="02010609060101010101" pitchFamily="49" charset="-122"/>
                <a:ea typeface="黑体" panose="02010609060101010101" pitchFamily="49" charset="-122"/>
              </a:rPr>
              <a:t>）检索使用方便</a:t>
            </a:r>
          </a:p>
          <a:p>
            <a:pPr lvl="1">
              <a:defRPr/>
            </a:pPr>
            <a:r>
              <a:rPr lang="en-US" altLang="zh-CN" sz="2400" dirty="0" smtClean="0">
                <a:solidFill>
                  <a:srgbClr val="F49022"/>
                </a:solidFill>
                <a:latin typeface="黑体" panose="02010609060101010101" pitchFamily="49" charset="-122"/>
                <a:ea typeface="黑体" panose="02010609060101010101" pitchFamily="49" charset="-122"/>
              </a:rPr>
              <a:t>4</a:t>
            </a:r>
            <a:r>
              <a:rPr lang="zh-CN" altLang="en-US" sz="2400" dirty="0" smtClean="0">
                <a:solidFill>
                  <a:srgbClr val="F49022"/>
                </a:solidFill>
                <a:latin typeface="黑体" panose="02010609060101010101" pitchFamily="49" charset="-122"/>
                <a:ea typeface="黑体" panose="02010609060101010101" pitchFamily="49" charset="-122"/>
              </a:rPr>
              <a:t>）入网方式灵活多样</a:t>
            </a:r>
          </a:p>
          <a:p>
            <a:pPr>
              <a:defRPr/>
            </a:pPr>
            <a:endParaRPr lang="zh-CN" altLang="en-US" sz="2400" dirty="0" smtClean="0">
              <a:solidFill>
                <a:srgbClr val="F49022"/>
              </a:solidFill>
              <a:latin typeface="黑体" panose="02010609060101010101" pitchFamily="49" charset="-122"/>
              <a:ea typeface="黑体" panose="02010609060101010101" pitchFamily="49" charset="-122"/>
            </a:endParaRPr>
          </a:p>
          <a:p>
            <a:pPr>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3.</a:t>
            </a:r>
            <a:r>
              <a:rPr lang="zh-CN" altLang="en-US" sz="2400" dirty="0" smtClean="0">
                <a:solidFill>
                  <a:srgbClr val="53C3B0"/>
                </a:solidFill>
                <a:latin typeface="黑体" panose="02010609060101010101" pitchFamily="49" charset="-122"/>
                <a:ea typeface="黑体" panose="02010609060101010101" pitchFamily="49" charset="-122"/>
              </a:rPr>
              <a:t>互联网在中国的发展状况</a:t>
            </a:r>
            <a:endParaRPr lang="zh-CN" altLang="en-US" sz="2400" dirty="0" smtClean="0">
              <a:solidFill>
                <a:srgbClr val="53C3B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5489791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922218" y="881332"/>
            <a:ext cx="7643812" cy="51816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2.2.2 TCP/IP</a:t>
            </a:r>
            <a:r>
              <a:rPr lang="zh-CN" altLang="en-US" sz="2400" dirty="0" smtClean="0">
                <a:solidFill>
                  <a:srgbClr val="53C3B0"/>
                </a:solidFill>
                <a:latin typeface="黑体" panose="02010609060101010101" pitchFamily="49" charset="-122"/>
                <a:ea typeface="黑体" panose="02010609060101010101" pitchFamily="49" charset="-122"/>
              </a:rPr>
              <a:t>协议</a:t>
            </a:r>
          </a:p>
          <a:p>
            <a:pPr>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TCP/IP</a:t>
            </a:r>
            <a:r>
              <a:rPr lang="zh-CN" altLang="en-US" sz="2400" dirty="0" smtClean="0">
                <a:solidFill>
                  <a:srgbClr val="53C3B0"/>
                </a:solidFill>
                <a:latin typeface="黑体" panose="02010609060101010101" pitchFamily="49" charset="-122"/>
                <a:ea typeface="黑体" panose="02010609060101010101" pitchFamily="49" charset="-122"/>
              </a:rPr>
              <a:t>协议概述</a:t>
            </a:r>
          </a:p>
          <a:p>
            <a:pPr lvl="1">
              <a:defRPr/>
            </a:pPr>
            <a:r>
              <a:rPr lang="zh-CN" altLang="en-US" sz="2400" dirty="0" smtClean="0">
                <a:solidFill>
                  <a:srgbClr val="F49022"/>
                </a:solidFill>
                <a:latin typeface="黑体" panose="02010609060101010101" pitchFamily="49" charset="-122"/>
                <a:ea typeface="黑体" panose="02010609060101010101" pitchFamily="49" charset="-122"/>
              </a:rPr>
              <a:t>使不同硬件结构、不同操作系统和应用软件的计算机互联互通。</a:t>
            </a:r>
          </a:p>
          <a:p>
            <a:pPr lvl="1">
              <a:defRPr/>
            </a:pPr>
            <a:r>
              <a:rPr lang="en-US" altLang="zh-CN" sz="2400" dirty="0" smtClean="0">
                <a:solidFill>
                  <a:srgbClr val="F49022"/>
                </a:solidFill>
                <a:latin typeface="黑体" panose="02010609060101010101" pitchFamily="49" charset="-122"/>
                <a:ea typeface="黑体" panose="02010609060101010101" pitchFamily="49" charset="-122"/>
              </a:rPr>
              <a:t>TCP——</a:t>
            </a:r>
            <a:r>
              <a:rPr lang="zh-CN" altLang="en-US" sz="2400" dirty="0" smtClean="0">
                <a:solidFill>
                  <a:srgbClr val="F49022"/>
                </a:solidFill>
                <a:latin typeface="黑体" panose="02010609060101010101" pitchFamily="49" charset="-122"/>
                <a:ea typeface="黑体" panose="02010609060101010101" pitchFamily="49" charset="-122"/>
              </a:rPr>
              <a:t>传输控制协议；</a:t>
            </a:r>
          </a:p>
          <a:p>
            <a:pPr lvl="1">
              <a:defRPr/>
            </a:pPr>
            <a:r>
              <a:rPr lang="en-US" altLang="zh-CN" sz="2400" dirty="0" smtClean="0">
                <a:solidFill>
                  <a:srgbClr val="F49022"/>
                </a:solidFill>
                <a:latin typeface="黑体" panose="02010609060101010101" pitchFamily="49" charset="-122"/>
                <a:ea typeface="黑体" panose="02010609060101010101" pitchFamily="49" charset="-122"/>
              </a:rPr>
              <a:t>IP——</a:t>
            </a:r>
            <a:r>
              <a:rPr lang="zh-CN" altLang="en-US" sz="2400" dirty="0" smtClean="0">
                <a:solidFill>
                  <a:srgbClr val="F49022"/>
                </a:solidFill>
                <a:latin typeface="黑体" panose="02010609060101010101" pitchFamily="49" charset="-122"/>
                <a:ea typeface="黑体" panose="02010609060101010101" pitchFamily="49" charset="-122"/>
              </a:rPr>
              <a:t>网际协议</a:t>
            </a:r>
            <a:endParaRPr lang="zh-CN" altLang="en-US" sz="2400" dirty="0" smtClean="0">
              <a:solidFill>
                <a:srgbClr val="F49022"/>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5590304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15838" y="2245743"/>
            <a:ext cx="6781800" cy="27432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lr>
                <a:schemeClr val="tx2"/>
              </a:buClr>
              <a:buSzPct val="115000"/>
              <a:buFont typeface="Wingdings" panose="05000000000000000000" pitchFamily="2" charset="2"/>
              <a:buChar char="§"/>
              <a:defRPr sz="3200">
                <a:solidFill>
                  <a:srgbClr val="00194D"/>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sz="2800">
                <a:solidFill>
                  <a:srgbClr val="00194D"/>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rgbClr val="00194D"/>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endParaRPr lang="zh-CN" altLang="en-US" sz="1800">
              <a:solidFill>
                <a:schemeClr val="tx1"/>
              </a:solidFill>
            </a:endParaRPr>
          </a:p>
        </p:txBody>
      </p:sp>
      <p:sp>
        <p:nvSpPr>
          <p:cNvPr id="3" name="Rectangle 4"/>
          <p:cNvSpPr txBox="1">
            <a:spLocks noChangeArrowheads="1"/>
          </p:cNvSpPr>
          <p:nvPr/>
        </p:nvSpPr>
        <p:spPr>
          <a:xfrm>
            <a:off x="663426" y="950343"/>
            <a:ext cx="7643812" cy="51816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panose="05000000000000000000" pitchFamily="2" charset="2"/>
              <a:buNone/>
            </a:pPr>
            <a:r>
              <a:rPr lang="en-US" altLang="zh-CN" sz="2400" dirty="0" smtClean="0">
                <a:solidFill>
                  <a:srgbClr val="53C3B0"/>
                </a:solidFill>
                <a:latin typeface="黑体" panose="02010609060101010101" pitchFamily="49" charset="-122"/>
                <a:ea typeface="黑体" panose="02010609060101010101" pitchFamily="49" charset="-122"/>
              </a:rPr>
              <a:t>TCP/IP</a:t>
            </a:r>
            <a:r>
              <a:rPr lang="zh-CN" altLang="en-US" sz="2400" dirty="0" smtClean="0">
                <a:solidFill>
                  <a:srgbClr val="53C3B0"/>
                </a:solidFill>
                <a:latin typeface="黑体" panose="02010609060101010101" pitchFamily="49" charset="-122"/>
                <a:ea typeface="黑体" panose="02010609060101010101" pitchFamily="49" charset="-122"/>
              </a:rPr>
              <a:t>协议族示意图</a:t>
            </a:r>
            <a:endParaRPr lang="zh-CN" altLang="en-US" sz="2400" dirty="0" smtClean="0">
              <a:solidFill>
                <a:srgbClr val="53C3B0"/>
              </a:solidFill>
              <a:latin typeface="黑体" panose="02010609060101010101" pitchFamily="49" charset="-122"/>
              <a:ea typeface="黑体" panose="02010609060101010101" pitchFamily="49" charset="-122"/>
            </a:endParaRPr>
          </a:p>
        </p:txBody>
      </p:sp>
      <p:sp>
        <p:nvSpPr>
          <p:cNvPr id="4" name="Text Box 5"/>
          <p:cNvSpPr txBox="1">
            <a:spLocks noChangeArrowheads="1"/>
          </p:cNvSpPr>
          <p:nvPr/>
        </p:nvSpPr>
        <p:spPr bwMode="auto">
          <a:xfrm>
            <a:off x="1303188" y="2336231"/>
            <a:ext cx="869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tx2"/>
              </a:buClr>
              <a:buSzPct val="115000"/>
              <a:buFont typeface="Wingdings" panose="05000000000000000000" pitchFamily="2" charset="2"/>
              <a:buChar char="§"/>
              <a:defRPr sz="3200">
                <a:solidFill>
                  <a:srgbClr val="00194D"/>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sz="2800">
                <a:solidFill>
                  <a:srgbClr val="00194D"/>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rgbClr val="00194D"/>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r>
              <a:rPr lang="zh-CN" altLang="en-US" sz="1800">
                <a:solidFill>
                  <a:schemeClr val="tx1"/>
                </a:solidFill>
              </a:rPr>
              <a:t>应用层</a:t>
            </a:r>
          </a:p>
        </p:txBody>
      </p:sp>
      <p:sp>
        <p:nvSpPr>
          <p:cNvPr id="5" name="Text Box 6"/>
          <p:cNvSpPr txBox="1">
            <a:spLocks noChangeArrowheads="1"/>
          </p:cNvSpPr>
          <p:nvPr/>
        </p:nvSpPr>
        <p:spPr bwMode="auto">
          <a:xfrm>
            <a:off x="1303188" y="3022031"/>
            <a:ext cx="869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tx2"/>
              </a:buClr>
              <a:buSzPct val="115000"/>
              <a:buFont typeface="Wingdings" panose="05000000000000000000" pitchFamily="2" charset="2"/>
              <a:buChar char="§"/>
              <a:defRPr sz="3200">
                <a:solidFill>
                  <a:srgbClr val="00194D"/>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sz="2800">
                <a:solidFill>
                  <a:srgbClr val="00194D"/>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rgbClr val="00194D"/>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r>
              <a:rPr lang="zh-CN" altLang="en-US" sz="1800">
                <a:solidFill>
                  <a:schemeClr val="tx1"/>
                </a:solidFill>
              </a:rPr>
              <a:t>传输层</a:t>
            </a:r>
          </a:p>
        </p:txBody>
      </p:sp>
      <p:sp>
        <p:nvSpPr>
          <p:cNvPr id="6" name="Text Box 7"/>
          <p:cNvSpPr txBox="1">
            <a:spLocks noChangeArrowheads="1"/>
          </p:cNvSpPr>
          <p:nvPr/>
        </p:nvSpPr>
        <p:spPr bwMode="auto">
          <a:xfrm>
            <a:off x="1303188" y="3707831"/>
            <a:ext cx="869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tx2"/>
              </a:buClr>
              <a:buSzPct val="115000"/>
              <a:buFont typeface="Wingdings" panose="05000000000000000000" pitchFamily="2" charset="2"/>
              <a:buChar char="§"/>
              <a:defRPr sz="3200">
                <a:solidFill>
                  <a:srgbClr val="00194D"/>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sz="2800">
                <a:solidFill>
                  <a:srgbClr val="00194D"/>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rgbClr val="00194D"/>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r>
              <a:rPr lang="zh-CN" altLang="en-US" sz="1800">
                <a:solidFill>
                  <a:schemeClr val="tx1"/>
                </a:solidFill>
              </a:rPr>
              <a:t>网络层</a:t>
            </a:r>
          </a:p>
        </p:txBody>
      </p:sp>
      <p:sp>
        <p:nvSpPr>
          <p:cNvPr id="7" name="Text Box 8"/>
          <p:cNvSpPr txBox="1">
            <a:spLocks noChangeArrowheads="1"/>
          </p:cNvSpPr>
          <p:nvPr/>
        </p:nvSpPr>
        <p:spPr bwMode="auto">
          <a:xfrm>
            <a:off x="1074588" y="4469831"/>
            <a:ext cx="1327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tx2"/>
              </a:buClr>
              <a:buSzPct val="115000"/>
              <a:buFont typeface="Wingdings" panose="05000000000000000000" pitchFamily="2" charset="2"/>
              <a:buChar char="§"/>
              <a:defRPr sz="3200">
                <a:solidFill>
                  <a:srgbClr val="00194D"/>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sz="2800">
                <a:solidFill>
                  <a:srgbClr val="00194D"/>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rgbClr val="00194D"/>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r>
              <a:rPr lang="zh-CN" altLang="en-US" sz="1800">
                <a:solidFill>
                  <a:schemeClr val="tx1"/>
                </a:solidFill>
              </a:rPr>
              <a:t>网络接口层</a:t>
            </a:r>
          </a:p>
        </p:txBody>
      </p:sp>
      <p:sp>
        <p:nvSpPr>
          <p:cNvPr id="8" name="Text Box 9"/>
          <p:cNvSpPr txBox="1">
            <a:spLocks noChangeArrowheads="1"/>
          </p:cNvSpPr>
          <p:nvPr/>
        </p:nvSpPr>
        <p:spPr bwMode="auto">
          <a:xfrm>
            <a:off x="2674788" y="2350518"/>
            <a:ext cx="4870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tx2"/>
              </a:buClr>
              <a:buSzPct val="115000"/>
              <a:buFont typeface="Wingdings" panose="05000000000000000000" pitchFamily="2" charset="2"/>
              <a:buChar char="§"/>
              <a:defRPr sz="3200">
                <a:solidFill>
                  <a:srgbClr val="00194D"/>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sz="2800">
                <a:solidFill>
                  <a:srgbClr val="00194D"/>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rgbClr val="00194D"/>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r>
              <a:rPr lang="en-US" altLang="zh-CN" sz="1800">
                <a:solidFill>
                  <a:schemeClr val="tx1"/>
                </a:solidFill>
              </a:rPr>
              <a:t>HTPP  SNMP  FTP  TELNET   SMTP   DNS</a:t>
            </a:r>
            <a:r>
              <a:rPr lang="zh-CN" altLang="en-US" sz="1800">
                <a:solidFill>
                  <a:schemeClr val="tx1"/>
                </a:solidFill>
              </a:rPr>
              <a:t>等</a:t>
            </a:r>
          </a:p>
        </p:txBody>
      </p:sp>
      <p:sp>
        <p:nvSpPr>
          <p:cNvPr id="9" name="Text Box 10"/>
          <p:cNvSpPr txBox="1">
            <a:spLocks noChangeArrowheads="1"/>
          </p:cNvSpPr>
          <p:nvPr/>
        </p:nvSpPr>
        <p:spPr bwMode="auto">
          <a:xfrm>
            <a:off x="2674788" y="3098231"/>
            <a:ext cx="4489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tx2"/>
              </a:buClr>
              <a:buSzPct val="115000"/>
              <a:buFont typeface="Wingdings" panose="05000000000000000000" pitchFamily="2" charset="2"/>
              <a:buChar char="§"/>
              <a:defRPr sz="3200">
                <a:solidFill>
                  <a:srgbClr val="00194D"/>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sz="2800">
                <a:solidFill>
                  <a:srgbClr val="00194D"/>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rgbClr val="00194D"/>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r>
              <a:rPr lang="en-US" altLang="zh-CN" sz="1800">
                <a:solidFill>
                  <a:schemeClr val="tx1"/>
                </a:solidFill>
              </a:rPr>
              <a:t>TCP                                                    UDP </a:t>
            </a:r>
          </a:p>
        </p:txBody>
      </p:sp>
      <p:sp>
        <p:nvSpPr>
          <p:cNvPr id="10" name="Text Box 11"/>
          <p:cNvSpPr txBox="1">
            <a:spLocks noChangeArrowheads="1"/>
          </p:cNvSpPr>
          <p:nvPr/>
        </p:nvSpPr>
        <p:spPr bwMode="auto">
          <a:xfrm>
            <a:off x="2674788" y="3784031"/>
            <a:ext cx="4679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tx2"/>
              </a:buClr>
              <a:buSzPct val="115000"/>
              <a:buFont typeface="Wingdings" panose="05000000000000000000" pitchFamily="2" charset="2"/>
              <a:buChar char="§"/>
              <a:defRPr sz="3200">
                <a:solidFill>
                  <a:srgbClr val="00194D"/>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sz="2800">
                <a:solidFill>
                  <a:srgbClr val="00194D"/>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rgbClr val="00194D"/>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r>
              <a:rPr lang="en-US" altLang="zh-CN" sz="1800">
                <a:solidFill>
                  <a:schemeClr val="tx1"/>
                </a:solidFill>
              </a:rPr>
              <a:t>ICMP                     IP                   ARP/RARP</a:t>
            </a:r>
          </a:p>
        </p:txBody>
      </p:sp>
      <p:sp>
        <p:nvSpPr>
          <p:cNvPr id="11" name="Text Box 12"/>
          <p:cNvSpPr txBox="1">
            <a:spLocks noChangeArrowheads="1"/>
          </p:cNvSpPr>
          <p:nvPr/>
        </p:nvSpPr>
        <p:spPr bwMode="auto">
          <a:xfrm>
            <a:off x="2674788" y="4546031"/>
            <a:ext cx="31940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tx2"/>
              </a:buClr>
              <a:buSzPct val="115000"/>
              <a:buFont typeface="Wingdings" panose="05000000000000000000" pitchFamily="2" charset="2"/>
              <a:buChar char="§"/>
              <a:defRPr sz="3200">
                <a:solidFill>
                  <a:srgbClr val="00194D"/>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sz="2800">
                <a:solidFill>
                  <a:srgbClr val="00194D"/>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rgbClr val="00194D"/>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r>
              <a:rPr lang="zh-CN" altLang="en-US" sz="1800">
                <a:solidFill>
                  <a:schemeClr val="tx1"/>
                </a:solidFill>
              </a:rPr>
              <a:t>以太网、分组交换网、</a:t>
            </a:r>
            <a:r>
              <a:rPr lang="en-US" altLang="zh-CN" sz="1800">
                <a:solidFill>
                  <a:schemeClr val="tx1"/>
                </a:solidFill>
              </a:rPr>
              <a:t>DDN</a:t>
            </a:r>
            <a:r>
              <a:rPr lang="zh-CN" altLang="en-US" sz="1800">
                <a:solidFill>
                  <a:schemeClr val="tx1"/>
                </a:solidFill>
              </a:rPr>
              <a:t>等</a:t>
            </a:r>
          </a:p>
        </p:txBody>
      </p:sp>
      <p:sp>
        <p:nvSpPr>
          <p:cNvPr id="12" name="Line 13"/>
          <p:cNvSpPr>
            <a:spLocks noChangeShapeType="1"/>
          </p:cNvSpPr>
          <p:nvPr/>
        </p:nvSpPr>
        <p:spPr bwMode="auto">
          <a:xfrm>
            <a:off x="2439838" y="2245743"/>
            <a:ext cx="0" cy="2743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Line 14"/>
          <p:cNvSpPr>
            <a:spLocks noChangeShapeType="1"/>
          </p:cNvSpPr>
          <p:nvPr/>
        </p:nvSpPr>
        <p:spPr bwMode="auto">
          <a:xfrm>
            <a:off x="2439838" y="2855343"/>
            <a:ext cx="5257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Line 15"/>
          <p:cNvSpPr>
            <a:spLocks noChangeShapeType="1"/>
          </p:cNvSpPr>
          <p:nvPr/>
        </p:nvSpPr>
        <p:spPr bwMode="auto">
          <a:xfrm>
            <a:off x="2439838" y="3541143"/>
            <a:ext cx="5257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Line 16"/>
          <p:cNvSpPr>
            <a:spLocks noChangeShapeType="1"/>
          </p:cNvSpPr>
          <p:nvPr/>
        </p:nvSpPr>
        <p:spPr bwMode="auto">
          <a:xfrm>
            <a:off x="2439838" y="4303143"/>
            <a:ext cx="5257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Line 17"/>
          <p:cNvSpPr>
            <a:spLocks noChangeShapeType="1"/>
          </p:cNvSpPr>
          <p:nvPr/>
        </p:nvSpPr>
        <p:spPr bwMode="auto">
          <a:xfrm>
            <a:off x="4649638" y="2855343"/>
            <a:ext cx="0" cy="68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Line 18"/>
          <p:cNvSpPr>
            <a:spLocks noChangeShapeType="1"/>
          </p:cNvSpPr>
          <p:nvPr/>
        </p:nvSpPr>
        <p:spPr bwMode="auto">
          <a:xfrm>
            <a:off x="3735238" y="3541143"/>
            <a:ext cx="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Line 19"/>
          <p:cNvSpPr>
            <a:spLocks noChangeShapeType="1"/>
          </p:cNvSpPr>
          <p:nvPr/>
        </p:nvSpPr>
        <p:spPr bwMode="auto">
          <a:xfrm>
            <a:off x="5487838" y="3541143"/>
            <a:ext cx="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16310661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831011" y="852577"/>
            <a:ext cx="7740650" cy="49530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zh-CN" altLang="en-US" sz="2400" smtClean="0">
                <a:solidFill>
                  <a:srgbClr val="F49022"/>
                </a:solidFill>
                <a:latin typeface="黑体" panose="02010609060101010101" pitchFamily="49" charset="-122"/>
                <a:ea typeface="黑体" panose="02010609060101010101" pitchFamily="49" charset="-122"/>
              </a:rPr>
              <a:t>应用层：为用户提供各种应用服务；</a:t>
            </a:r>
          </a:p>
          <a:p>
            <a:r>
              <a:rPr lang="zh-CN" altLang="en-US" sz="2400" smtClean="0">
                <a:solidFill>
                  <a:srgbClr val="F49022"/>
                </a:solidFill>
                <a:latin typeface="黑体" panose="02010609060101010101" pitchFamily="49" charset="-122"/>
                <a:ea typeface="黑体" panose="02010609060101010101" pitchFamily="49" charset="-122"/>
              </a:rPr>
              <a:t>传输层：提供一个应用程序到另一个应用程序之间的可靠通信；</a:t>
            </a:r>
          </a:p>
          <a:p>
            <a:r>
              <a:rPr lang="zh-CN" altLang="en-US" sz="2400" smtClean="0">
                <a:solidFill>
                  <a:srgbClr val="F49022"/>
                </a:solidFill>
                <a:latin typeface="黑体" panose="02010609060101010101" pitchFamily="49" charset="-122"/>
                <a:ea typeface="黑体" panose="02010609060101010101" pitchFamily="49" charset="-122"/>
              </a:rPr>
              <a:t>网络层：计算机到计算机之间的通信问题；</a:t>
            </a:r>
          </a:p>
          <a:p>
            <a:r>
              <a:rPr lang="zh-CN" altLang="en-US" sz="2400" smtClean="0">
                <a:solidFill>
                  <a:srgbClr val="F49022"/>
                </a:solidFill>
                <a:latin typeface="黑体" panose="02010609060101010101" pitchFamily="49" charset="-122"/>
                <a:ea typeface="黑体" panose="02010609060101010101" pitchFamily="49" charset="-122"/>
              </a:rPr>
              <a:t>网络接口层：网络接口层接收</a:t>
            </a:r>
            <a:r>
              <a:rPr lang="en-US" altLang="zh-CN" sz="2400" smtClean="0">
                <a:solidFill>
                  <a:srgbClr val="F49022"/>
                </a:solidFill>
                <a:latin typeface="黑体" panose="02010609060101010101" pitchFamily="49" charset="-122"/>
                <a:ea typeface="黑体" panose="02010609060101010101" pitchFamily="49" charset="-122"/>
              </a:rPr>
              <a:t>IP</a:t>
            </a:r>
            <a:r>
              <a:rPr lang="zh-CN" altLang="en-US" sz="2400" smtClean="0">
                <a:solidFill>
                  <a:srgbClr val="F49022"/>
                </a:solidFill>
                <a:latin typeface="黑体" panose="02010609060101010101" pitchFamily="49" charset="-122"/>
                <a:ea typeface="黑体" panose="02010609060101010101" pitchFamily="49" charset="-122"/>
              </a:rPr>
              <a:t>数据包，并将这些数据包发送到指定的网络上。</a:t>
            </a:r>
            <a:endParaRPr lang="zh-CN" altLang="en-US" sz="2400" dirty="0" smtClean="0">
              <a:solidFill>
                <a:srgbClr val="F49022"/>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9198902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925902" y="864080"/>
            <a:ext cx="8229600" cy="52578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panose="05000000000000000000" pitchFamily="2" charset="2"/>
              <a:buNone/>
            </a:pPr>
            <a:r>
              <a:rPr lang="en-US" altLang="zh-CN" sz="2400" dirty="0" smtClean="0">
                <a:solidFill>
                  <a:srgbClr val="53C3B0"/>
                </a:solidFill>
                <a:latin typeface="黑体" panose="02010609060101010101" pitchFamily="49" charset="-122"/>
                <a:ea typeface="黑体" panose="02010609060101010101" pitchFamily="49" charset="-122"/>
              </a:rPr>
              <a:t>2.IP</a:t>
            </a:r>
            <a:r>
              <a:rPr lang="zh-CN" altLang="en-US" sz="2400" dirty="0" smtClean="0">
                <a:solidFill>
                  <a:srgbClr val="53C3B0"/>
                </a:solidFill>
                <a:latin typeface="黑体" panose="02010609060101010101" pitchFamily="49" charset="-122"/>
                <a:ea typeface="黑体" panose="02010609060101010101" pitchFamily="49" charset="-122"/>
              </a:rPr>
              <a:t>地址及格式</a:t>
            </a:r>
          </a:p>
          <a:p>
            <a:pPr lvl="1"/>
            <a:r>
              <a:rPr lang="en-US" altLang="zh-CN" sz="2400" dirty="0" smtClean="0">
                <a:solidFill>
                  <a:srgbClr val="F49022"/>
                </a:solidFill>
                <a:latin typeface="黑体" panose="02010609060101010101" pitchFamily="49" charset="-122"/>
                <a:ea typeface="黑体" panose="02010609060101010101" pitchFamily="49" charset="-122"/>
              </a:rPr>
              <a:t>IP</a:t>
            </a:r>
            <a:r>
              <a:rPr lang="zh-CN" altLang="en-US" sz="2400" dirty="0" smtClean="0">
                <a:solidFill>
                  <a:srgbClr val="F49022"/>
                </a:solidFill>
                <a:latin typeface="黑体" panose="02010609060101010101" pitchFamily="49" charset="-122"/>
                <a:ea typeface="黑体" panose="02010609060101010101" pitchFamily="49" charset="-122"/>
              </a:rPr>
              <a:t>地址由四段</a:t>
            </a:r>
            <a:r>
              <a:rPr lang="en-US" altLang="zh-CN" sz="2400" dirty="0" smtClean="0">
                <a:solidFill>
                  <a:srgbClr val="F49022"/>
                </a:solidFill>
                <a:latin typeface="黑体" panose="02010609060101010101" pitchFamily="49" charset="-122"/>
                <a:ea typeface="黑体" panose="02010609060101010101" pitchFamily="49" charset="-122"/>
              </a:rPr>
              <a:t>255</a:t>
            </a:r>
            <a:r>
              <a:rPr lang="zh-CN" altLang="en-US" sz="2400" dirty="0" smtClean="0">
                <a:solidFill>
                  <a:srgbClr val="F49022"/>
                </a:solidFill>
                <a:latin typeface="黑体" panose="02010609060101010101" pitchFamily="49" charset="-122"/>
                <a:ea typeface="黑体" panose="02010609060101010101" pitchFamily="49" charset="-122"/>
              </a:rPr>
              <a:t>以内的十进制数组成。</a:t>
            </a:r>
          </a:p>
          <a:p>
            <a:pPr lvl="1"/>
            <a:r>
              <a:rPr lang="en-US" altLang="zh-CN" sz="2400" dirty="0" smtClean="0">
                <a:solidFill>
                  <a:srgbClr val="F49022"/>
                </a:solidFill>
                <a:latin typeface="黑体" panose="02010609060101010101" pitchFamily="49" charset="-122"/>
                <a:ea typeface="黑体" panose="02010609060101010101" pitchFamily="49" charset="-122"/>
              </a:rPr>
              <a:t>IP</a:t>
            </a:r>
            <a:r>
              <a:rPr lang="zh-CN" altLang="en-US" sz="2400" dirty="0" smtClean="0">
                <a:solidFill>
                  <a:srgbClr val="F49022"/>
                </a:solidFill>
                <a:latin typeface="黑体" panose="02010609060101010101" pitchFamily="49" charset="-122"/>
                <a:ea typeface="黑体" panose="02010609060101010101" pitchFamily="49" charset="-122"/>
              </a:rPr>
              <a:t>地址由两个部分组成：网络标识号和主机标识号。</a:t>
            </a:r>
          </a:p>
          <a:p>
            <a:pPr lvl="1"/>
            <a:r>
              <a:rPr lang="zh-CN" altLang="en-US" sz="2400" dirty="0" smtClean="0">
                <a:solidFill>
                  <a:srgbClr val="F49022"/>
                </a:solidFill>
                <a:latin typeface="黑体" panose="02010609060101010101" pitchFamily="49" charset="-122"/>
                <a:ea typeface="黑体" panose="02010609060101010101" pitchFamily="49" charset="-122"/>
              </a:rPr>
              <a:t>相同网络具有相同网络标识号，不同主机标识号不同</a:t>
            </a:r>
          </a:p>
          <a:p>
            <a:pPr lvl="1"/>
            <a:r>
              <a:rPr lang="zh-CN" altLang="en-US" sz="2400" dirty="0" smtClean="0">
                <a:solidFill>
                  <a:srgbClr val="F49022"/>
                </a:solidFill>
                <a:latin typeface="黑体" panose="02010609060101010101" pitchFamily="49" charset="-122"/>
                <a:ea typeface="黑体" panose="02010609060101010101" pitchFamily="49" charset="-122"/>
              </a:rPr>
              <a:t>不同网络不同网络标识号，主机标识号可以相同</a:t>
            </a:r>
          </a:p>
          <a:p>
            <a:pPr lvl="1"/>
            <a:r>
              <a:rPr lang="en-US" altLang="zh-CN" sz="2400" dirty="0" smtClean="0">
                <a:solidFill>
                  <a:srgbClr val="F49022"/>
                </a:solidFill>
                <a:latin typeface="黑体" panose="02010609060101010101" pitchFamily="49" charset="-122"/>
                <a:ea typeface="黑体" panose="02010609060101010101" pitchFamily="49" charset="-122"/>
              </a:rPr>
              <a:t>IP</a:t>
            </a:r>
            <a:r>
              <a:rPr lang="zh-CN" altLang="en-US" sz="2400" dirty="0" smtClean="0">
                <a:solidFill>
                  <a:srgbClr val="F49022"/>
                </a:solidFill>
                <a:latin typeface="黑体" panose="02010609060101010101" pitchFamily="49" charset="-122"/>
                <a:ea typeface="黑体" panose="02010609060101010101" pitchFamily="49" charset="-122"/>
              </a:rPr>
              <a:t>地址必须唯一，全球</a:t>
            </a:r>
            <a:r>
              <a:rPr lang="en-US" altLang="zh-CN" sz="2400" dirty="0" smtClean="0">
                <a:solidFill>
                  <a:srgbClr val="F49022"/>
                </a:solidFill>
                <a:latin typeface="黑体" panose="02010609060101010101" pitchFamily="49" charset="-122"/>
                <a:ea typeface="黑体" panose="02010609060101010101" pitchFamily="49" charset="-122"/>
              </a:rPr>
              <a:t>IP</a:t>
            </a:r>
            <a:r>
              <a:rPr lang="zh-CN" altLang="en-US" sz="2400" dirty="0" smtClean="0">
                <a:solidFill>
                  <a:srgbClr val="F49022"/>
                </a:solidFill>
                <a:latin typeface="黑体" panose="02010609060101010101" pitchFamily="49" charset="-122"/>
                <a:ea typeface="黑体" panose="02010609060101010101" pitchFamily="49" charset="-122"/>
              </a:rPr>
              <a:t>地址由</a:t>
            </a:r>
            <a:r>
              <a:rPr lang="en-US" altLang="zh-CN" sz="2400" dirty="0" smtClean="0">
                <a:solidFill>
                  <a:srgbClr val="F49022"/>
                </a:solidFill>
                <a:latin typeface="黑体" panose="02010609060101010101" pitchFamily="49" charset="-122"/>
                <a:ea typeface="黑体" panose="02010609060101010101" pitchFamily="49" charset="-122"/>
              </a:rPr>
              <a:t>ICANN</a:t>
            </a:r>
            <a:r>
              <a:rPr lang="zh-CN" altLang="en-US" sz="2400" dirty="0" smtClean="0">
                <a:solidFill>
                  <a:srgbClr val="F49022"/>
                </a:solidFill>
                <a:latin typeface="黑体" panose="02010609060101010101" pitchFamily="49" charset="-122"/>
                <a:ea typeface="黑体" panose="02010609060101010101" pitchFamily="49" charset="-122"/>
              </a:rPr>
              <a:t>负责统一分配和管理。</a:t>
            </a:r>
            <a:endParaRPr lang="zh-CN" altLang="en-US" sz="2400" dirty="0" smtClean="0">
              <a:solidFill>
                <a:srgbClr val="F49022"/>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2377335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57355" y="2914171"/>
            <a:ext cx="8991600" cy="26670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lr>
                <a:schemeClr val="tx2"/>
              </a:buClr>
              <a:buSzPct val="115000"/>
              <a:buFont typeface="Wingdings" panose="05000000000000000000" pitchFamily="2" charset="2"/>
              <a:buChar char="§"/>
              <a:defRPr sz="3200">
                <a:solidFill>
                  <a:srgbClr val="00194D"/>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sz="2800">
                <a:solidFill>
                  <a:srgbClr val="00194D"/>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rgbClr val="00194D"/>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endParaRPr lang="zh-CN" altLang="en-US" sz="1800">
              <a:solidFill>
                <a:schemeClr val="tx1"/>
              </a:solidFill>
            </a:endParaRPr>
          </a:p>
        </p:txBody>
      </p:sp>
      <p:sp>
        <p:nvSpPr>
          <p:cNvPr id="5" name="Rectangle 4"/>
          <p:cNvSpPr txBox="1">
            <a:spLocks noChangeArrowheads="1"/>
          </p:cNvSpPr>
          <p:nvPr/>
        </p:nvSpPr>
        <p:spPr>
          <a:xfrm>
            <a:off x="943155" y="831371"/>
            <a:ext cx="8382000" cy="49530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IP</a:t>
            </a:r>
            <a:r>
              <a:rPr lang="zh-CN" altLang="en-US" sz="2400" dirty="0" smtClean="0">
                <a:solidFill>
                  <a:srgbClr val="53C3B0"/>
                </a:solidFill>
                <a:latin typeface="黑体" panose="02010609060101010101" pitchFamily="49" charset="-122"/>
                <a:ea typeface="黑体" panose="02010609060101010101" pitchFamily="49" charset="-122"/>
              </a:rPr>
              <a:t>地址的分类</a:t>
            </a:r>
          </a:p>
          <a:p>
            <a:pPr lvl="1">
              <a:defRPr/>
            </a:pPr>
            <a:r>
              <a:rPr lang="zh-CN" altLang="en-US" sz="2400" dirty="0" smtClean="0">
                <a:solidFill>
                  <a:srgbClr val="F49022"/>
                </a:solidFill>
                <a:latin typeface="黑体" panose="02010609060101010101" pitchFamily="49" charset="-122"/>
                <a:ea typeface="黑体" panose="02010609060101010101" pitchFamily="49" charset="-122"/>
              </a:rPr>
              <a:t>分为：</a:t>
            </a:r>
            <a:r>
              <a:rPr lang="en-US" altLang="zh-CN" sz="2400" dirty="0" smtClean="0">
                <a:solidFill>
                  <a:srgbClr val="F49022"/>
                </a:solidFill>
                <a:latin typeface="黑体" panose="02010609060101010101" pitchFamily="49" charset="-122"/>
                <a:ea typeface="黑体" panose="02010609060101010101" pitchFamily="49" charset="-122"/>
              </a:rPr>
              <a:t>A</a:t>
            </a:r>
            <a:r>
              <a:rPr lang="zh-CN" altLang="en-US" sz="2400" dirty="0" smtClean="0">
                <a:solidFill>
                  <a:srgbClr val="F49022"/>
                </a:solidFill>
                <a:latin typeface="黑体" panose="02010609060101010101" pitchFamily="49" charset="-122"/>
                <a:ea typeface="黑体" panose="02010609060101010101" pitchFamily="49" charset="-122"/>
              </a:rPr>
              <a:t>、</a:t>
            </a:r>
            <a:r>
              <a:rPr lang="en-US" altLang="zh-CN" sz="2400" dirty="0" smtClean="0">
                <a:solidFill>
                  <a:srgbClr val="F49022"/>
                </a:solidFill>
                <a:latin typeface="黑体" panose="02010609060101010101" pitchFamily="49" charset="-122"/>
                <a:ea typeface="黑体" panose="02010609060101010101" pitchFamily="49" charset="-122"/>
              </a:rPr>
              <a:t>B</a:t>
            </a:r>
            <a:r>
              <a:rPr lang="zh-CN" altLang="en-US" sz="2400" dirty="0" smtClean="0">
                <a:solidFill>
                  <a:srgbClr val="F49022"/>
                </a:solidFill>
                <a:latin typeface="黑体" panose="02010609060101010101" pitchFamily="49" charset="-122"/>
                <a:ea typeface="黑体" panose="02010609060101010101" pitchFamily="49" charset="-122"/>
              </a:rPr>
              <a:t>、</a:t>
            </a:r>
            <a:r>
              <a:rPr lang="en-US" altLang="zh-CN" sz="2400" dirty="0" smtClean="0">
                <a:solidFill>
                  <a:srgbClr val="F49022"/>
                </a:solidFill>
                <a:latin typeface="黑体" panose="02010609060101010101" pitchFamily="49" charset="-122"/>
                <a:ea typeface="黑体" panose="02010609060101010101" pitchFamily="49" charset="-122"/>
              </a:rPr>
              <a:t>C</a:t>
            </a:r>
            <a:r>
              <a:rPr lang="zh-CN" altLang="en-US" sz="2400" dirty="0" smtClean="0">
                <a:solidFill>
                  <a:srgbClr val="F49022"/>
                </a:solidFill>
                <a:latin typeface="黑体" panose="02010609060101010101" pitchFamily="49" charset="-122"/>
                <a:ea typeface="黑体" panose="02010609060101010101" pitchFamily="49" charset="-122"/>
              </a:rPr>
              <a:t>、（供互联网用户使用）</a:t>
            </a:r>
            <a:r>
              <a:rPr lang="en-US" altLang="zh-CN" sz="2400" dirty="0" smtClean="0">
                <a:solidFill>
                  <a:srgbClr val="F49022"/>
                </a:solidFill>
                <a:latin typeface="黑体" panose="02010609060101010101" pitchFamily="49" charset="-122"/>
                <a:ea typeface="黑体" panose="02010609060101010101" pitchFamily="49" charset="-122"/>
              </a:rPr>
              <a:t>D</a:t>
            </a:r>
            <a:r>
              <a:rPr lang="zh-CN" altLang="en-US" sz="2400" dirty="0" smtClean="0">
                <a:solidFill>
                  <a:srgbClr val="F49022"/>
                </a:solidFill>
                <a:latin typeface="黑体" panose="02010609060101010101" pitchFamily="49" charset="-122"/>
                <a:ea typeface="黑体" panose="02010609060101010101" pitchFamily="49" charset="-122"/>
              </a:rPr>
              <a:t>（组播地址）、</a:t>
            </a:r>
            <a:r>
              <a:rPr lang="en-US" altLang="zh-CN" sz="2400" dirty="0" smtClean="0">
                <a:solidFill>
                  <a:srgbClr val="F49022"/>
                </a:solidFill>
                <a:latin typeface="黑体" panose="02010609060101010101" pitchFamily="49" charset="-122"/>
                <a:ea typeface="黑体" panose="02010609060101010101" pitchFamily="49" charset="-122"/>
              </a:rPr>
              <a:t>E</a:t>
            </a:r>
            <a:r>
              <a:rPr lang="zh-CN" altLang="en-US" sz="2400" dirty="0" smtClean="0">
                <a:solidFill>
                  <a:srgbClr val="F49022"/>
                </a:solidFill>
                <a:latin typeface="黑体" panose="02010609060101010101" pitchFamily="49" charset="-122"/>
                <a:ea typeface="黑体" panose="02010609060101010101" pitchFamily="49" charset="-122"/>
              </a:rPr>
              <a:t>（保留地址）等五类。</a:t>
            </a:r>
            <a:endParaRPr lang="zh-CN" altLang="en-US" sz="2400" dirty="0" smtClean="0">
              <a:solidFill>
                <a:srgbClr val="F49022"/>
              </a:solidFill>
              <a:latin typeface="黑体" panose="02010609060101010101" pitchFamily="49" charset="-122"/>
              <a:ea typeface="黑体" panose="02010609060101010101" pitchFamily="49" charset="-122"/>
            </a:endParaRPr>
          </a:p>
        </p:txBody>
      </p:sp>
      <p:sp>
        <p:nvSpPr>
          <p:cNvPr id="6" name="Text Box 5"/>
          <p:cNvSpPr txBox="1">
            <a:spLocks noChangeArrowheads="1"/>
          </p:cNvSpPr>
          <p:nvPr/>
        </p:nvSpPr>
        <p:spPr bwMode="auto">
          <a:xfrm>
            <a:off x="270055" y="3142771"/>
            <a:ext cx="27305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tx2"/>
              </a:buClr>
              <a:buSzPct val="115000"/>
              <a:buFont typeface="Wingdings" panose="05000000000000000000" pitchFamily="2" charset="2"/>
              <a:buChar char="§"/>
              <a:defRPr sz="3200">
                <a:solidFill>
                  <a:srgbClr val="00194D"/>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sz="2800">
                <a:solidFill>
                  <a:srgbClr val="00194D"/>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rgbClr val="00194D"/>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r>
              <a:rPr lang="en-US" altLang="zh-CN" sz="1800">
                <a:solidFill>
                  <a:schemeClr val="tx1"/>
                </a:solidFill>
              </a:rPr>
              <a:t>A</a:t>
            </a:r>
            <a:r>
              <a:rPr lang="zh-CN" altLang="en-US" sz="1800">
                <a:solidFill>
                  <a:schemeClr val="tx1"/>
                </a:solidFill>
              </a:rPr>
              <a:t>类地址（较大网络）</a:t>
            </a:r>
          </a:p>
          <a:p>
            <a:pPr eaLnBrk="1" hangingPunct="1">
              <a:spcBef>
                <a:spcPct val="0"/>
              </a:spcBef>
              <a:buClrTx/>
              <a:buSzTx/>
              <a:buFontTx/>
              <a:buNone/>
            </a:pPr>
            <a:r>
              <a:rPr lang="en-US" altLang="zh-CN" sz="1800">
                <a:solidFill>
                  <a:schemeClr val="tx1"/>
                </a:solidFill>
              </a:rPr>
              <a:t>1.0.0.1~126.255.255.254</a:t>
            </a:r>
          </a:p>
        </p:txBody>
      </p:sp>
      <p:sp>
        <p:nvSpPr>
          <p:cNvPr id="7" name="Text Box 6"/>
          <p:cNvSpPr txBox="1">
            <a:spLocks noChangeArrowheads="1"/>
          </p:cNvSpPr>
          <p:nvPr/>
        </p:nvSpPr>
        <p:spPr bwMode="auto">
          <a:xfrm>
            <a:off x="244655" y="4133371"/>
            <a:ext cx="29845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tx2"/>
              </a:buClr>
              <a:buSzPct val="115000"/>
              <a:buFont typeface="Wingdings" panose="05000000000000000000" pitchFamily="2" charset="2"/>
              <a:buChar char="§"/>
              <a:defRPr sz="3200">
                <a:solidFill>
                  <a:srgbClr val="00194D"/>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sz="2800">
                <a:solidFill>
                  <a:srgbClr val="00194D"/>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rgbClr val="00194D"/>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r>
              <a:rPr lang="en-US" altLang="zh-CN" sz="1800">
                <a:solidFill>
                  <a:schemeClr val="tx1"/>
                </a:solidFill>
              </a:rPr>
              <a:t>B</a:t>
            </a:r>
            <a:r>
              <a:rPr lang="zh-CN" altLang="en-US" sz="1800">
                <a:solidFill>
                  <a:schemeClr val="tx1"/>
                </a:solidFill>
              </a:rPr>
              <a:t>类地址（中等网络）</a:t>
            </a:r>
          </a:p>
          <a:p>
            <a:pPr eaLnBrk="1" hangingPunct="1">
              <a:spcBef>
                <a:spcPct val="0"/>
              </a:spcBef>
              <a:buClrTx/>
              <a:buSzTx/>
              <a:buFontTx/>
              <a:buNone/>
            </a:pPr>
            <a:r>
              <a:rPr lang="en-US" altLang="zh-CN" sz="1800">
                <a:solidFill>
                  <a:schemeClr val="tx1"/>
                </a:solidFill>
              </a:rPr>
              <a:t>128.0.0.1~191.255.255.254</a:t>
            </a:r>
          </a:p>
        </p:txBody>
      </p:sp>
      <p:sp>
        <p:nvSpPr>
          <p:cNvPr id="8" name="Text Box 7"/>
          <p:cNvSpPr txBox="1">
            <a:spLocks noChangeArrowheads="1"/>
          </p:cNvSpPr>
          <p:nvPr/>
        </p:nvSpPr>
        <p:spPr bwMode="auto">
          <a:xfrm>
            <a:off x="257355" y="4971571"/>
            <a:ext cx="29845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tx2"/>
              </a:buClr>
              <a:buSzPct val="115000"/>
              <a:buFont typeface="Wingdings" panose="05000000000000000000" pitchFamily="2" charset="2"/>
              <a:buChar char="§"/>
              <a:defRPr sz="3200">
                <a:solidFill>
                  <a:srgbClr val="00194D"/>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sz="2800">
                <a:solidFill>
                  <a:srgbClr val="00194D"/>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rgbClr val="00194D"/>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r>
              <a:rPr lang="en-US" altLang="zh-CN" sz="1800">
                <a:solidFill>
                  <a:schemeClr val="tx1"/>
                </a:solidFill>
              </a:rPr>
              <a:t>C</a:t>
            </a:r>
            <a:r>
              <a:rPr lang="zh-CN" altLang="en-US" sz="1800">
                <a:solidFill>
                  <a:schemeClr val="tx1"/>
                </a:solidFill>
              </a:rPr>
              <a:t>类地址（小型网络）</a:t>
            </a:r>
          </a:p>
          <a:p>
            <a:pPr eaLnBrk="1" hangingPunct="1">
              <a:spcBef>
                <a:spcPct val="0"/>
              </a:spcBef>
              <a:buClrTx/>
              <a:buSzTx/>
              <a:buFontTx/>
              <a:buNone/>
            </a:pPr>
            <a:r>
              <a:rPr lang="en-US" altLang="zh-CN" sz="1800">
                <a:solidFill>
                  <a:schemeClr val="tx1"/>
                </a:solidFill>
              </a:rPr>
              <a:t>192.0.0.1~233.255.255.254</a:t>
            </a:r>
          </a:p>
        </p:txBody>
      </p:sp>
      <p:sp>
        <p:nvSpPr>
          <p:cNvPr id="9" name="Text Box 8"/>
          <p:cNvSpPr txBox="1">
            <a:spLocks noChangeArrowheads="1"/>
          </p:cNvSpPr>
          <p:nvPr/>
        </p:nvSpPr>
        <p:spPr bwMode="auto">
          <a:xfrm>
            <a:off x="3533955" y="3142771"/>
            <a:ext cx="5048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tx2"/>
              </a:buClr>
              <a:buSzPct val="115000"/>
              <a:buFont typeface="Wingdings" panose="05000000000000000000" pitchFamily="2" charset="2"/>
              <a:buChar char="§"/>
              <a:defRPr sz="3200">
                <a:solidFill>
                  <a:srgbClr val="00194D"/>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sz="2800">
                <a:solidFill>
                  <a:srgbClr val="00194D"/>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rgbClr val="00194D"/>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r>
              <a:rPr lang="zh-CN" altLang="en-US" sz="1800">
                <a:solidFill>
                  <a:schemeClr val="tx1"/>
                </a:solidFill>
              </a:rPr>
              <a:t>网络标识      主机标识      主机标识       主机标识</a:t>
            </a:r>
          </a:p>
        </p:txBody>
      </p:sp>
      <p:sp>
        <p:nvSpPr>
          <p:cNvPr id="10" name="Text Box 9"/>
          <p:cNvSpPr txBox="1">
            <a:spLocks noChangeArrowheads="1"/>
          </p:cNvSpPr>
          <p:nvPr/>
        </p:nvSpPr>
        <p:spPr bwMode="auto">
          <a:xfrm>
            <a:off x="3533955" y="4133371"/>
            <a:ext cx="4984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tx2"/>
              </a:buClr>
              <a:buSzPct val="115000"/>
              <a:buFont typeface="Wingdings" panose="05000000000000000000" pitchFamily="2" charset="2"/>
              <a:buChar char="§"/>
              <a:defRPr sz="3200">
                <a:solidFill>
                  <a:srgbClr val="00194D"/>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sz="2800">
                <a:solidFill>
                  <a:srgbClr val="00194D"/>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rgbClr val="00194D"/>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r>
              <a:rPr lang="zh-CN" altLang="en-US" sz="1800">
                <a:solidFill>
                  <a:schemeClr val="tx1"/>
                </a:solidFill>
              </a:rPr>
              <a:t>网络标识      网络标识      主机标识      主机标识</a:t>
            </a:r>
          </a:p>
        </p:txBody>
      </p:sp>
      <p:sp>
        <p:nvSpPr>
          <p:cNvPr id="11" name="Text Box 10"/>
          <p:cNvSpPr txBox="1">
            <a:spLocks noChangeArrowheads="1"/>
          </p:cNvSpPr>
          <p:nvPr/>
        </p:nvSpPr>
        <p:spPr bwMode="auto">
          <a:xfrm>
            <a:off x="3533955" y="4971571"/>
            <a:ext cx="5048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tx2"/>
              </a:buClr>
              <a:buSzPct val="115000"/>
              <a:buFont typeface="Wingdings" panose="05000000000000000000" pitchFamily="2" charset="2"/>
              <a:buChar char="§"/>
              <a:defRPr sz="3200">
                <a:solidFill>
                  <a:srgbClr val="00194D"/>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sz="2800">
                <a:solidFill>
                  <a:srgbClr val="00194D"/>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rgbClr val="00194D"/>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rgbClr val="00194D"/>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rgbClr val="00194D"/>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r>
              <a:rPr lang="zh-CN" altLang="en-US" sz="1800">
                <a:solidFill>
                  <a:schemeClr val="tx1"/>
                </a:solidFill>
              </a:rPr>
              <a:t>网络标识       网络标识     网络标识       主机标识</a:t>
            </a:r>
          </a:p>
        </p:txBody>
      </p:sp>
      <p:sp>
        <p:nvSpPr>
          <p:cNvPr id="12" name="Line 11"/>
          <p:cNvSpPr>
            <a:spLocks noChangeShapeType="1"/>
          </p:cNvSpPr>
          <p:nvPr/>
        </p:nvSpPr>
        <p:spPr bwMode="auto">
          <a:xfrm>
            <a:off x="3305355" y="2914171"/>
            <a:ext cx="0" cy="2667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Line 12"/>
          <p:cNvSpPr>
            <a:spLocks noChangeShapeType="1"/>
          </p:cNvSpPr>
          <p:nvPr/>
        </p:nvSpPr>
        <p:spPr bwMode="auto">
          <a:xfrm>
            <a:off x="181155" y="3828571"/>
            <a:ext cx="9144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Line 13"/>
          <p:cNvSpPr>
            <a:spLocks noChangeShapeType="1"/>
          </p:cNvSpPr>
          <p:nvPr/>
        </p:nvSpPr>
        <p:spPr bwMode="auto">
          <a:xfrm>
            <a:off x="257355" y="4742971"/>
            <a:ext cx="9067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Line 14"/>
          <p:cNvSpPr>
            <a:spLocks noChangeShapeType="1"/>
          </p:cNvSpPr>
          <p:nvPr/>
        </p:nvSpPr>
        <p:spPr bwMode="auto">
          <a:xfrm>
            <a:off x="4676955" y="2914171"/>
            <a:ext cx="0" cy="2667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Line 15"/>
          <p:cNvSpPr>
            <a:spLocks noChangeShapeType="1"/>
          </p:cNvSpPr>
          <p:nvPr/>
        </p:nvSpPr>
        <p:spPr bwMode="auto">
          <a:xfrm>
            <a:off x="5972355" y="2914171"/>
            <a:ext cx="0" cy="2667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Line 16"/>
          <p:cNvSpPr>
            <a:spLocks noChangeShapeType="1"/>
          </p:cNvSpPr>
          <p:nvPr/>
        </p:nvSpPr>
        <p:spPr bwMode="auto">
          <a:xfrm>
            <a:off x="7267755" y="2914171"/>
            <a:ext cx="0" cy="2667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33541363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801448" y="933091"/>
            <a:ext cx="8006122" cy="51816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nSpc>
                <a:spcPct val="90000"/>
              </a:lnSpc>
              <a:defRPr/>
            </a:pPr>
            <a:r>
              <a:rPr lang="zh-CN" altLang="en-US" sz="2400" dirty="0" smtClean="0">
                <a:solidFill>
                  <a:srgbClr val="53C3B0"/>
                </a:solidFill>
                <a:latin typeface="黑体" panose="02010609060101010101" pitchFamily="49" charset="-122"/>
                <a:ea typeface="黑体" panose="02010609060101010101" pitchFamily="49" charset="-122"/>
              </a:rPr>
              <a:t>特殊的</a:t>
            </a:r>
            <a:r>
              <a:rPr lang="en-US" altLang="zh-CN" sz="2400" dirty="0" smtClean="0">
                <a:solidFill>
                  <a:srgbClr val="53C3B0"/>
                </a:solidFill>
                <a:latin typeface="黑体" panose="02010609060101010101" pitchFamily="49" charset="-122"/>
                <a:ea typeface="黑体" panose="02010609060101010101" pitchFamily="49" charset="-122"/>
              </a:rPr>
              <a:t>IP</a:t>
            </a:r>
            <a:r>
              <a:rPr lang="zh-CN" altLang="en-US" sz="2400" dirty="0" smtClean="0">
                <a:solidFill>
                  <a:srgbClr val="53C3B0"/>
                </a:solidFill>
                <a:latin typeface="黑体" panose="02010609060101010101" pitchFamily="49" charset="-122"/>
                <a:ea typeface="黑体" panose="02010609060101010101" pitchFamily="49" charset="-122"/>
              </a:rPr>
              <a:t>地址：</a:t>
            </a:r>
            <a:r>
              <a:rPr lang="en-US" altLang="zh-CN" sz="2400" dirty="0" smtClean="0">
                <a:solidFill>
                  <a:srgbClr val="F49022"/>
                </a:solidFill>
                <a:latin typeface="黑体" panose="02010609060101010101" pitchFamily="49" charset="-122"/>
                <a:ea typeface="黑体" panose="02010609060101010101" pitchFamily="49" charset="-122"/>
              </a:rPr>
              <a:t>127.0.0.1 </a:t>
            </a:r>
            <a:r>
              <a:rPr lang="zh-CN" altLang="en-US" sz="2400" dirty="0" smtClean="0">
                <a:solidFill>
                  <a:srgbClr val="F49022"/>
                </a:solidFill>
                <a:latin typeface="黑体" panose="02010609060101010101" pitchFamily="49" charset="-122"/>
                <a:ea typeface="黑体" panose="02010609060101010101" pitchFamily="49" charset="-122"/>
              </a:rPr>
              <a:t>本机循环测试；</a:t>
            </a:r>
          </a:p>
          <a:p>
            <a:pPr>
              <a:lnSpc>
                <a:spcPct val="90000"/>
              </a:lnSpc>
              <a:defRPr/>
            </a:pPr>
            <a:r>
              <a:rPr lang="zh-CN" altLang="en-US" sz="2400" dirty="0" smtClean="0">
                <a:solidFill>
                  <a:srgbClr val="53C3B0"/>
                </a:solidFill>
                <a:latin typeface="黑体" panose="02010609060101010101" pitchFamily="49" charset="-122"/>
                <a:ea typeface="黑体" panose="02010609060101010101" pitchFamily="49" charset="-122"/>
              </a:rPr>
              <a:t>广播地址：</a:t>
            </a:r>
            <a:r>
              <a:rPr lang="en-US" altLang="zh-CN" sz="2400" dirty="0" smtClean="0">
                <a:solidFill>
                  <a:srgbClr val="F49022"/>
                </a:solidFill>
                <a:latin typeface="黑体" panose="02010609060101010101" pitchFamily="49" charset="-122"/>
                <a:ea typeface="黑体" panose="02010609060101010101" pitchFamily="49" charset="-122"/>
              </a:rPr>
              <a:t>IP</a:t>
            </a:r>
            <a:r>
              <a:rPr lang="zh-CN" altLang="en-US" sz="2400" dirty="0" smtClean="0">
                <a:solidFill>
                  <a:srgbClr val="F49022"/>
                </a:solidFill>
                <a:latin typeface="黑体" panose="02010609060101010101" pitchFamily="49" charset="-122"/>
                <a:ea typeface="黑体" panose="02010609060101010101" pitchFamily="49" charset="-122"/>
              </a:rPr>
              <a:t>地址的主机标识部分出现</a:t>
            </a:r>
            <a:r>
              <a:rPr lang="en-US" altLang="zh-CN" sz="2400" dirty="0" smtClean="0">
                <a:solidFill>
                  <a:srgbClr val="F49022"/>
                </a:solidFill>
                <a:latin typeface="黑体" panose="02010609060101010101" pitchFamily="49" charset="-122"/>
                <a:ea typeface="黑体" panose="02010609060101010101" pitchFamily="49" charset="-122"/>
              </a:rPr>
              <a:t>255</a:t>
            </a:r>
            <a:r>
              <a:rPr lang="zh-CN" altLang="en-US" sz="2400" dirty="0" smtClean="0">
                <a:solidFill>
                  <a:srgbClr val="F49022"/>
                </a:solidFill>
                <a:latin typeface="黑体" panose="02010609060101010101" pitchFamily="49" charset="-122"/>
                <a:ea typeface="黑体" panose="02010609060101010101" pitchFamily="49" charset="-122"/>
              </a:rPr>
              <a:t>时示为广播</a:t>
            </a:r>
            <a:r>
              <a:rPr lang="zh-CN" altLang="en-US" sz="2400" dirty="0" smtClean="0">
                <a:solidFill>
                  <a:schemeClr val="bg1">
                    <a:lumMod val="50000"/>
                  </a:schemeClr>
                </a:solidFill>
                <a:latin typeface="黑体" panose="02010609060101010101" pitchFamily="49" charset="-122"/>
                <a:ea typeface="黑体" panose="02010609060101010101" pitchFamily="49" charset="-122"/>
              </a:rPr>
              <a:t>。</a:t>
            </a:r>
          </a:p>
          <a:p>
            <a:pPr>
              <a:lnSpc>
                <a:spcPct val="90000"/>
              </a:lnSpc>
              <a:defRPr/>
            </a:pPr>
            <a:r>
              <a:rPr lang="zh-CN" altLang="en-US" sz="2400" dirty="0" smtClean="0">
                <a:solidFill>
                  <a:srgbClr val="53C3B0"/>
                </a:solidFill>
                <a:latin typeface="黑体" panose="02010609060101010101" pitchFamily="49" charset="-122"/>
                <a:ea typeface="黑体" panose="02010609060101010101" pitchFamily="49" charset="-122"/>
              </a:rPr>
              <a:t>私有地址：</a:t>
            </a:r>
            <a:r>
              <a:rPr lang="zh-CN" altLang="en-US" sz="2400" dirty="0" smtClean="0">
                <a:solidFill>
                  <a:srgbClr val="F49022"/>
                </a:solidFill>
                <a:latin typeface="黑体" panose="02010609060101010101" pitchFamily="49" charset="-122"/>
                <a:ea typeface="黑体" panose="02010609060101010101" pitchFamily="49" charset="-122"/>
              </a:rPr>
              <a:t>保留用于局域网内使用的</a:t>
            </a:r>
            <a:r>
              <a:rPr lang="en-US" altLang="zh-CN" sz="2400" dirty="0" smtClean="0">
                <a:solidFill>
                  <a:srgbClr val="F49022"/>
                </a:solidFill>
                <a:latin typeface="黑体" panose="02010609060101010101" pitchFamily="49" charset="-122"/>
                <a:ea typeface="黑体" panose="02010609060101010101" pitchFamily="49" charset="-122"/>
              </a:rPr>
              <a:t>IP</a:t>
            </a:r>
            <a:r>
              <a:rPr lang="zh-CN" altLang="en-US" sz="2400" dirty="0" smtClean="0">
                <a:solidFill>
                  <a:srgbClr val="F49022"/>
                </a:solidFill>
                <a:latin typeface="黑体" panose="02010609060101010101" pitchFamily="49" charset="-122"/>
                <a:ea typeface="黑体" panose="02010609060101010101" pitchFamily="49" charset="-122"/>
              </a:rPr>
              <a:t>地址。</a:t>
            </a:r>
          </a:p>
          <a:p>
            <a:pPr algn="just">
              <a:lnSpc>
                <a:spcPct val="90000"/>
              </a:lnSpc>
              <a:defRPr/>
            </a:pPr>
            <a:endParaRPr lang="zh-CN" altLang="en-US" sz="2400" dirty="0" smtClean="0">
              <a:solidFill>
                <a:schemeClr val="bg1">
                  <a:lumMod val="50000"/>
                </a:schemeClr>
              </a:solidFill>
              <a:latin typeface="黑体" panose="02010609060101010101" pitchFamily="49" charset="-122"/>
              <a:ea typeface="黑体" panose="02010609060101010101" pitchFamily="49" charset="-122"/>
            </a:endParaRPr>
          </a:p>
          <a:p>
            <a:pPr>
              <a:lnSpc>
                <a:spcPct val="90000"/>
              </a:lnSpc>
              <a:buFont typeface="Wingdings" panose="05000000000000000000" pitchFamily="2" charset="2"/>
              <a:buNone/>
              <a:defRPr/>
            </a:pPr>
            <a:r>
              <a:rPr lang="zh-CN" altLang="en-US" sz="2400" dirty="0" smtClean="0">
                <a:solidFill>
                  <a:srgbClr val="FFFF00"/>
                </a:solidFill>
                <a:latin typeface="黑体" panose="02010609060101010101" pitchFamily="49" charset="-122"/>
                <a:ea typeface="黑体" panose="02010609060101010101" pitchFamily="49" charset="-122"/>
              </a:rPr>
              <a:t>  </a:t>
            </a:r>
            <a:r>
              <a:rPr lang="en-US" altLang="zh-CN" sz="2400" dirty="0" smtClean="0">
                <a:solidFill>
                  <a:srgbClr val="F49022"/>
                </a:solidFill>
                <a:latin typeface="黑体" panose="02010609060101010101" pitchFamily="49" charset="-122"/>
                <a:ea typeface="黑体" panose="02010609060101010101" pitchFamily="49" charset="-122"/>
              </a:rPr>
              <a:t>10.0.0.1~10.255.255.254          A</a:t>
            </a:r>
            <a:r>
              <a:rPr lang="zh-CN" altLang="en-US" sz="2400" dirty="0" smtClean="0">
                <a:solidFill>
                  <a:srgbClr val="F49022"/>
                </a:solidFill>
                <a:latin typeface="黑体" panose="02010609060101010101" pitchFamily="49" charset="-122"/>
                <a:ea typeface="黑体" panose="02010609060101010101" pitchFamily="49" charset="-122"/>
              </a:rPr>
              <a:t>类</a:t>
            </a:r>
          </a:p>
          <a:p>
            <a:pPr>
              <a:lnSpc>
                <a:spcPct val="90000"/>
              </a:lnSpc>
              <a:buFont typeface="Wingdings" panose="05000000000000000000" pitchFamily="2" charset="2"/>
              <a:buNone/>
              <a:defRPr/>
            </a:pPr>
            <a:r>
              <a:rPr lang="zh-CN" altLang="en-US" sz="2400" dirty="0" smtClean="0">
                <a:solidFill>
                  <a:srgbClr val="F49022"/>
                </a:solidFill>
                <a:latin typeface="黑体" panose="02010609060101010101" pitchFamily="49" charset="-122"/>
                <a:ea typeface="黑体" panose="02010609060101010101" pitchFamily="49" charset="-122"/>
              </a:rPr>
              <a:t>  </a:t>
            </a:r>
            <a:r>
              <a:rPr lang="en-US" altLang="zh-CN" sz="2400" dirty="0" smtClean="0">
                <a:solidFill>
                  <a:srgbClr val="F49022"/>
                </a:solidFill>
                <a:latin typeface="黑体" panose="02010609060101010101" pitchFamily="49" charset="-122"/>
                <a:ea typeface="黑体" panose="02010609060101010101" pitchFamily="49" charset="-122"/>
              </a:rPr>
              <a:t>172.16.0.1~172.30.255.254      B</a:t>
            </a:r>
            <a:r>
              <a:rPr lang="zh-CN" altLang="en-US" sz="2400" dirty="0" smtClean="0">
                <a:solidFill>
                  <a:srgbClr val="F49022"/>
                </a:solidFill>
                <a:latin typeface="黑体" panose="02010609060101010101" pitchFamily="49" charset="-122"/>
                <a:ea typeface="黑体" panose="02010609060101010101" pitchFamily="49" charset="-122"/>
              </a:rPr>
              <a:t>类</a:t>
            </a:r>
          </a:p>
          <a:p>
            <a:pPr>
              <a:lnSpc>
                <a:spcPct val="90000"/>
              </a:lnSpc>
              <a:buFont typeface="Wingdings" panose="05000000000000000000" pitchFamily="2" charset="2"/>
              <a:buNone/>
              <a:defRPr/>
            </a:pPr>
            <a:r>
              <a:rPr lang="zh-CN" altLang="en-US" sz="2400" dirty="0" smtClean="0">
                <a:solidFill>
                  <a:srgbClr val="F49022"/>
                </a:solidFill>
                <a:latin typeface="黑体" panose="02010609060101010101" pitchFamily="49" charset="-122"/>
                <a:ea typeface="黑体" panose="02010609060101010101" pitchFamily="49" charset="-122"/>
              </a:rPr>
              <a:t>  </a:t>
            </a:r>
            <a:r>
              <a:rPr lang="en-US" altLang="zh-CN" sz="2400" dirty="0" smtClean="0">
                <a:solidFill>
                  <a:srgbClr val="F49022"/>
                </a:solidFill>
                <a:latin typeface="黑体" panose="02010609060101010101" pitchFamily="49" charset="-122"/>
                <a:ea typeface="黑体" panose="02010609060101010101" pitchFamily="49" charset="-122"/>
              </a:rPr>
              <a:t>192.168.0.1~192.168.255.254  C</a:t>
            </a:r>
            <a:r>
              <a:rPr lang="zh-CN" altLang="en-US" sz="2400" dirty="0" smtClean="0">
                <a:solidFill>
                  <a:srgbClr val="F49022"/>
                </a:solidFill>
                <a:latin typeface="黑体" panose="02010609060101010101" pitchFamily="49" charset="-122"/>
                <a:ea typeface="黑体" panose="02010609060101010101" pitchFamily="49" charset="-122"/>
              </a:rPr>
              <a:t>类</a:t>
            </a:r>
            <a:endParaRPr lang="zh-CN" altLang="en-US" sz="2400" dirty="0" smtClean="0">
              <a:solidFill>
                <a:srgbClr val="F49022"/>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5506980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917276" y="917635"/>
            <a:ext cx="8382000" cy="49530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4.</a:t>
            </a:r>
            <a:r>
              <a:rPr lang="zh-CN" altLang="en-US" sz="2400" dirty="0" smtClean="0">
                <a:solidFill>
                  <a:srgbClr val="53C3B0"/>
                </a:solidFill>
                <a:latin typeface="黑体" panose="02010609060101010101" pitchFamily="49" charset="-122"/>
                <a:ea typeface="黑体" panose="02010609060101010101" pitchFamily="49" charset="-122"/>
              </a:rPr>
              <a:t>子网和子网掩码</a:t>
            </a:r>
          </a:p>
          <a:p>
            <a:pPr lvl="1">
              <a:defRPr/>
            </a:pPr>
            <a:r>
              <a:rPr lang="zh-CN" altLang="en-US" sz="2400" dirty="0" smtClean="0">
                <a:solidFill>
                  <a:srgbClr val="F49022"/>
                </a:solidFill>
                <a:latin typeface="黑体" panose="02010609060101010101" pitchFamily="49" charset="-122"/>
                <a:ea typeface="黑体" panose="02010609060101010101" pitchFamily="49" charset="-122"/>
              </a:rPr>
              <a:t>子网技术的核心是子网掩码，它能将一个</a:t>
            </a:r>
            <a:r>
              <a:rPr lang="en-US" altLang="zh-CN" sz="2400" dirty="0" smtClean="0">
                <a:solidFill>
                  <a:srgbClr val="F49022"/>
                </a:solidFill>
                <a:latin typeface="黑体" panose="02010609060101010101" pitchFamily="49" charset="-122"/>
                <a:ea typeface="黑体" panose="02010609060101010101" pitchFamily="49" charset="-122"/>
              </a:rPr>
              <a:t>IP</a:t>
            </a:r>
            <a:r>
              <a:rPr lang="zh-CN" altLang="en-US" sz="2400" dirty="0" smtClean="0">
                <a:solidFill>
                  <a:srgbClr val="F49022"/>
                </a:solidFill>
                <a:latin typeface="黑体" panose="02010609060101010101" pitchFamily="49" charset="-122"/>
                <a:ea typeface="黑体" panose="02010609060101010101" pitchFamily="49" charset="-122"/>
              </a:rPr>
              <a:t>地址分为网络标识和主机标识两个部分。</a:t>
            </a:r>
          </a:p>
          <a:p>
            <a:pPr>
              <a:defRPr/>
            </a:pPr>
            <a:endParaRPr lang="zh-CN" altLang="en-US" sz="2400" dirty="0" smtClean="0">
              <a:solidFill>
                <a:schemeClr val="bg1">
                  <a:lumMod val="50000"/>
                </a:schemeClr>
              </a:solidFill>
              <a:latin typeface="黑体" panose="02010609060101010101" pitchFamily="49" charset="-122"/>
              <a:ea typeface="黑体" panose="02010609060101010101" pitchFamily="49" charset="-122"/>
            </a:endParaRPr>
          </a:p>
          <a:p>
            <a:pPr>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5.IPV6</a:t>
            </a:r>
            <a:r>
              <a:rPr lang="zh-CN" altLang="en-US" sz="2400" dirty="0" smtClean="0">
                <a:solidFill>
                  <a:srgbClr val="53C3B0"/>
                </a:solidFill>
                <a:latin typeface="黑体" panose="02010609060101010101" pitchFamily="49" charset="-122"/>
                <a:ea typeface="黑体" panose="02010609060101010101" pitchFamily="49" charset="-122"/>
              </a:rPr>
              <a:t>协议的概念</a:t>
            </a:r>
          </a:p>
          <a:p>
            <a:pPr lvl="1">
              <a:defRPr/>
            </a:pPr>
            <a:r>
              <a:rPr lang="zh-CN" altLang="en-US" sz="2400" dirty="0" smtClean="0">
                <a:solidFill>
                  <a:srgbClr val="F49022"/>
                </a:solidFill>
                <a:latin typeface="黑体" panose="02010609060101010101" pitchFamily="49" charset="-122"/>
                <a:ea typeface="黑体" panose="02010609060101010101" pitchFamily="49" charset="-122"/>
              </a:rPr>
              <a:t>为解决</a:t>
            </a:r>
            <a:r>
              <a:rPr lang="en-US" altLang="zh-CN" sz="2400" dirty="0" smtClean="0">
                <a:solidFill>
                  <a:srgbClr val="F49022"/>
                </a:solidFill>
                <a:latin typeface="黑体" panose="02010609060101010101" pitchFamily="49" charset="-122"/>
                <a:ea typeface="黑体" panose="02010609060101010101" pitchFamily="49" charset="-122"/>
              </a:rPr>
              <a:t>IPV4</a:t>
            </a:r>
            <a:r>
              <a:rPr lang="zh-CN" altLang="en-US" sz="2400" dirty="0" smtClean="0">
                <a:solidFill>
                  <a:srgbClr val="F49022"/>
                </a:solidFill>
                <a:latin typeface="黑体" panose="02010609060101010101" pitchFamily="49" charset="-122"/>
                <a:ea typeface="黑体" panose="02010609060101010101" pitchFamily="49" charset="-122"/>
              </a:rPr>
              <a:t>地址耗尽问题</a:t>
            </a:r>
            <a:r>
              <a:rPr lang="en-US" altLang="zh-CN" sz="2400" dirty="0" smtClean="0">
                <a:solidFill>
                  <a:srgbClr val="F49022"/>
                </a:solidFill>
                <a:latin typeface="黑体" panose="02010609060101010101" pitchFamily="49" charset="-122"/>
                <a:ea typeface="黑体" panose="02010609060101010101" pitchFamily="49" charset="-122"/>
              </a:rPr>
              <a:t>32</a:t>
            </a:r>
            <a:r>
              <a:rPr lang="zh-CN" altLang="en-US" sz="2400" dirty="0" smtClean="0">
                <a:solidFill>
                  <a:srgbClr val="F49022"/>
                </a:solidFill>
                <a:latin typeface="黑体" panose="02010609060101010101" pitchFamily="49" charset="-122"/>
                <a:ea typeface="黑体" panose="02010609060101010101" pitchFamily="49" charset="-122"/>
              </a:rPr>
              <a:t>位。</a:t>
            </a:r>
          </a:p>
          <a:p>
            <a:pPr lvl="1">
              <a:defRPr/>
            </a:pPr>
            <a:r>
              <a:rPr lang="en-US" altLang="zh-CN" sz="2400" dirty="0" smtClean="0">
                <a:solidFill>
                  <a:srgbClr val="F49022"/>
                </a:solidFill>
                <a:latin typeface="黑体" panose="02010609060101010101" pitchFamily="49" charset="-122"/>
                <a:ea typeface="黑体" panose="02010609060101010101" pitchFamily="49" charset="-122"/>
              </a:rPr>
              <a:t>IPV6</a:t>
            </a:r>
            <a:r>
              <a:rPr lang="zh-CN" altLang="en-US" sz="2400" dirty="0" smtClean="0">
                <a:solidFill>
                  <a:srgbClr val="F49022"/>
                </a:solidFill>
                <a:latin typeface="黑体" panose="02010609060101010101" pitchFamily="49" charset="-122"/>
                <a:ea typeface="黑体" panose="02010609060101010101" pitchFamily="49" charset="-122"/>
              </a:rPr>
              <a:t>长达</a:t>
            </a:r>
            <a:r>
              <a:rPr lang="en-US" altLang="zh-CN" sz="2400" dirty="0" smtClean="0">
                <a:solidFill>
                  <a:srgbClr val="F49022"/>
                </a:solidFill>
                <a:latin typeface="黑体" panose="02010609060101010101" pitchFamily="49" charset="-122"/>
                <a:ea typeface="黑体" panose="02010609060101010101" pitchFamily="49" charset="-122"/>
              </a:rPr>
              <a:t>128</a:t>
            </a:r>
            <a:r>
              <a:rPr lang="zh-CN" altLang="en-US" sz="2400" dirty="0" smtClean="0">
                <a:solidFill>
                  <a:srgbClr val="F49022"/>
                </a:solidFill>
                <a:latin typeface="黑体" panose="02010609060101010101" pitchFamily="49" charset="-122"/>
                <a:ea typeface="黑体" panose="02010609060101010101" pitchFamily="49" charset="-122"/>
              </a:rPr>
              <a:t>位的地址空间。</a:t>
            </a:r>
            <a:endParaRPr lang="zh-CN" altLang="en-US" sz="2400" dirty="0" smtClean="0">
              <a:solidFill>
                <a:srgbClr val="F49022"/>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4058437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1020793" y="2202971"/>
            <a:ext cx="8382000" cy="1670289"/>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panose="05000000000000000000" pitchFamily="2" charset="2"/>
              <a:buNone/>
              <a:defRPr/>
            </a:pPr>
            <a:r>
              <a:rPr lang="zh-CN" altLang="en-US" sz="2400" b="1" smtClean="0">
                <a:solidFill>
                  <a:srgbClr val="53C3B0"/>
                </a:solidFill>
                <a:latin typeface="黑体" panose="02010609060101010101" pitchFamily="49" charset="-122"/>
                <a:ea typeface="黑体" panose="02010609060101010101" pitchFamily="49" charset="-122"/>
              </a:rPr>
              <a:t>课间作业：</a:t>
            </a:r>
            <a:endParaRPr lang="en-US" altLang="zh-CN" sz="2400" b="1" smtClean="0">
              <a:solidFill>
                <a:srgbClr val="53C3B0"/>
              </a:solidFill>
              <a:latin typeface="黑体" panose="02010609060101010101" pitchFamily="49" charset="-122"/>
              <a:ea typeface="黑体" panose="02010609060101010101" pitchFamily="49" charset="-122"/>
            </a:endParaRPr>
          </a:p>
          <a:p>
            <a:pPr>
              <a:buFont typeface="Wingdings" panose="05000000000000000000" pitchFamily="2" charset="2"/>
              <a:buNone/>
              <a:defRPr/>
            </a:pPr>
            <a:r>
              <a:rPr lang="zh-CN" altLang="en-US" sz="2400" smtClean="0">
                <a:solidFill>
                  <a:srgbClr val="53C3B0"/>
                </a:solidFill>
                <a:latin typeface="黑体" panose="02010609060101010101" pitchFamily="49" charset="-122"/>
                <a:ea typeface="黑体" panose="02010609060101010101" pitchFamily="49" charset="-122"/>
              </a:rPr>
              <a:t>手机上网有</a:t>
            </a:r>
            <a:r>
              <a:rPr lang="en-US" altLang="zh-CN" sz="2400" smtClean="0">
                <a:solidFill>
                  <a:srgbClr val="53C3B0"/>
                </a:solidFill>
                <a:latin typeface="黑体" panose="02010609060101010101" pitchFamily="49" charset="-122"/>
                <a:ea typeface="黑体" panose="02010609060101010101" pitchFamily="49" charset="-122"/>
              </a:rPr>
              <a:t>IP</a:t>
            </a:r>
            <a:r>
              <a:rPr lang="zh-CN" altLang="en-US" sz="2400" smtClean="0">
                <a:solidFill>
                  <a:srgbClr val="53C3B0"/>
                </a:solidFill>
                <a:latin typeface="黑体" panose="02010609060101010101" pitchFamily="49" charset="-122"/>
                <a:ea typeface="黑体" panose="02010609060101010101" pitchFamily="49" charset="-122"/>
              </a:rPr>
              <a:t>吗？有的话截图。</a:t>
            </a:r>
            <a:endParaRPr lang="en-US" altLang="zh-CN" sz="2400" dirty="0">
              <a:solidFill>
                <a:srgbClr val="53C3B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505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879086" y="846827"/>
            <a:ext cx="8101012" cy="51816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panose="05000000000000000000" pitchFamily="2" charset="2"/>
              <a:buNone/>
              <a:defRPr/>
            </a:pPr>
            <a:r>
              <a:rPr lang="en-US" altLang="zh-CN" sz="2400" dirty="0" smtClean="0">
                <a:solidFill>
                  <a:srgbClr val="317FB7"/>
                </a:solidFill>
                <a:latin typeface="黑体" panose="02010609060101010101" pitchFamily="49" charset="-122"/>
                <a:ea typeface="黑体" panose="02010609060101010101" pitchFamily="49" charset="-122"/>
              </a:rPr>
              <a:t>2.2.3 </a:t>
            </a:r>
            <a:r>
              <a:rPr lang="zh-CN" altLang="en-US" sz="2400" dirty="0" smtClean="0">
                <a:solidFill>
                  <a:srgbClr val="317FB7"/>
                </a:solidFill>
                <a:latin typeface="黑体" panose="02010609060101010101" pitchFamily="49" charset="-122"/>
                <a:ea typeface="黑体" panose="02010609060101010101" pitchFamily="49" charset="-122"/>
              </a:rPr>
              <a:t>域名</a:t>
            </a:r>
          </a:p>
          <a:p>
            <a:pPr>
              <a:buFont typeface="Wingdings" panose="05000000000000000000" pitchFamily="2" charset="2"/>
              <a:buNone/>
              <a:defRPr/>
            </a:pPr>
            <a:r>
              <a:rPr lang="zh-CN" altLang="en-US" sz="2400" dirty="0" smtClean="0">
                <a:solidFill>
                  <a:srgbClr val="53C3B0"/>
                </a:solidFill>
                <a:latin typeface="黑体" panose="02010609060101010101" pitchFamily="49" charset="-122"/>
                <a:ea typeface="黑体" panose="02010609060101010101" pitchFamily="49" charset="-122"/>
              </a:rPr>
              <a:t>域名的概念</a:t>
            </a:r>
          </a:p>
          <a:p>
            <a:pPr lvl="1">
              <a:defRPr/>
            </a:pPr>
            <a:r>
              <a:rPr lang="zh-CN" altLang="en-US" sz="2400" dirty="0" smtClean="0">
                <a:solidFill>
                  <a:srgbClr val="F49022"/>
                </a:solidFill>
                <a:latin typeface="黑体" panose="02010609060101010101" pitchFamily="49" charset="-122"/>
                <a:ea typeface="黑体" panose="02010609060101010101" pitchFamily="49" charset="-122"/>
              </a:rPr>
              <a:t>域名地址由主机名和域名共同组成。</a:t>
            </a:r>
          </a:p>
          <a:p>
            <a:pPr lvl="1">
              <a:buFont typeface="Wingdings" panose="05000000000000000000" pitchFamily="2" charset="2"/>
              <a:buNone/>
              <a:defRPr/>
            </a:pPr>
            <a:r>
              <a:rPr lang="zh-CN" altLang="en-US" sz="2400" dirty="0" smtClean="0">
                <a:solidFill>
                  <a:srgbClr val="F49022"/>
                </a:solidFill>
                <a:latin typeface="黑体" panose="02010609060101010101" pitchFamily="49" charset="-122"/>
                <a:ea typeface="黑体" panose="02010609060101010101" pitchFamily="49" charset="-122"/>
              </a:rPr>
              <a:t>   如：</a:t>
            </a:r>
            <a:r>
              <a:rPr lang="en-US" altLang="zh-CN" sz="2400" dirty="0" smtClean="0">
                <a:solidFill>
                  <a:srgbClr val="F49022"/>
                </a:solidFill>
                <a:latin typeface="黑体" panose="02010609060101010101" pitchFamily="49" charset="-122"/>
                <a:ea typeface="黑体" panose="02010609060101010101" pitchFamily="49" charset="-122"/>
              </a:rPr>
              <a:t>www.163.com WWW</a:t>
            </a:r>
            <a:r>
              <a:rPr lang="zh-CN" altLang="en-US" sz="2400" dirty="0" smtClean="0">
                <a:solidFill>
                  <a:srgbClr val="F49022"/>
                </a:solidFill>
                <a:latin typeface="黑体" panose="02010609060101010101" pitchFamily="49" charset="-122"/>
                <a:ea typeface="黑体" panose="02010609060101010101" pitchFamily="49" charset="-122"/>
              </a:rPr>
              <a:t>为其主机名。</a:t>
            </a:r>
          </a:p>
          <a:p>
            <a:pPr lvl="1">
              <a:defRPr/>
            </a:pPr>
            <a:r>
              <a:rPr lang="zh-CN" altLang="en-US" sz="2400" dirty="0" smtClean="0">
                <a:solidFill>
                  <a:srgbClr val="F49022"/>
                </a:solidFill>
                <a:latin typeface="黑体" panose="02010609060101010101" pitchFamily="49" charset="-122"/>
                <a:ea typeface="黑体" panose="02010609060101010101" pitchFamily="49" charset="-122"/>
              </a:rPr>
              <a:t>一个完整的域名由两个或两个以上部分组成。</a:t>
            </a:r>
          </a:p>
          <a:p>
            <a:pPr>
              <a:buFont typeface="Wingdings" panose="05000000000000000000" pitchFamily="2" charset="2"/>
              <a:buNone/>
              <a:defRPr/>
            </a:pPr>
            <a:r>
              <a:rPr lang="zh-CN" altLang="en-US" sz="2400" dirty="0" smtClean="0">
                <a:solidFill>
                  <a:srgbClr val="317FB7"/>
                </a:solidFill>
                <a:latin typeface="黑体" panose="02010609060101010101" pitchFamily="49" charset="-122"/>
                <a:ea typeface="黑体" panose="02010609060101010101" pitchFamily="49" charset="-122"/>
              </a:rPr>
              <a:t>   </a:t>
            </a:r>
            <a:endParaRPr lang="zh-CN" altLang="en-US" sz="2400" dirty="0" smtClean="0">
              <a:solidFill>
                <a:srgbClr val="317FB7"/>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0772069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898585" y="342181"/>
            <a:ext cx="8001000" cy="57912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nSpc>
                <a:spcPct val="80000"/>
              </a:lnSpc>
              <a:buFont typeface="Wingdings" panose="05000000000000000000" pitchFamily="2" charset="2"/>
              <a:buNone/>
              <a:defRPr/>
            </a:pPr>
            <a:endParaRPr lang="en-US" altLang="zh-CN" sz="2400" dirty="0" smtClean="0">
              <a:solidFill>
                <a:srgbClr val="317FB7"/>
              </a:solidFill>
              <a:latin typeface="黑体" panose="02010609060101010101" pitchFamily="49" charset="-122"/>
              <a:ea typeface="黑体" panose="02010609060101010101" pitchFamily="49" charset="-122"/>
            </a:endParaRPr>
          </a:p>
          <a:p>
            <a:pPr>
              <a:lnSpc>
                <a:spcPct val="80000"/>
              </a:lnSpc>
              <a:buFont typeface="Wingdings" panose="05000000000000000000" pitchFamily="2" charset="2"/>
              <a:buNone/>
              <a:defRPr/>
            </a:pPr>
            <a:r>
              <a:rPr lang="en-US" altLang="zh-CN" sz="2800" b="1" dirty="0" smtClean="0">
                <a:solidFill>
                  <a:srgbClr val="317FB7"/>
                </a:solidFill>
                <a:latin typeface="黑体" panose="02010609060101010101" pitchFamily="49" charset="-122"/>
                <a:ea typeface="黑体" panose="02010609060101010101" pitchFamily="49" charset="-122"/>
              </a:rPr>
              <a:t>2.1 </a:t>
            </a:r>
            <a:r>
              <a:rPr lang="zh-CN" altLang="en-US" sz="2800" b="1" dirty="0" smtClean="0">
                <a:solidFill>
                  <a:srgbClr val="317FB7"/>
                </a:solidFill>
                <a:latin typeface="黑体" panose="02010609060101010101" pitchFamily="49" charset="-122"/>
                <a:ea typeface="黑体" panose="02010609060101010101" pitchFamily="49" charset="-122"/>
              </a:rPr>
              <a:t>计算机基础知识</a:t>
            </a:r>
          </a:p>
          <a:p>
            <a:pPr>
              <a:lnSpc>
                <a:spcPct val="80000"/>
              </a:lnSpc>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1.</a:t>
            </a:r>
            <a:r>
              <a:rPr lang="zh-CN" altLang="en-US" sz="2400" dirty="0" smtClean="0">
                <a:solidFill>
                  <a:srgbClr val="53C3B0"/>
                </a:solidFill>
                <a:latin typeface="黑体" panose="02010609060101010101" pitchFamily="49" charset="-122"/>
                <a:ea typeface="黑体" panose="02010609060101010101" pitchFamily="49" charset="-122"/>
              </a:rPr>
              <a:t>计算机硬件知识</a:t>
            </a:r>
          </a:p>
          <a:p>
            <a:pPr algn="just">
              <a:lnSpc>
                <a:spcPct val="150000"/>
              </a:lnSpc>
              <a:buFont typeface="Wingdings" panose="05000000000000000000" pitchFamily="2" charset="2"/>
              <a:buNone/>
              <a:defRPr/>
            </a:pPr>
            <a:r>
              <a:rPr lang="zh-CN" altLang="en-US" sz="2400" dirty="0" smtClean="0">
                <a:solidFill>
                  <a:srgbClr val="F49022"/>
                </a:solidFill>
                <a:latin typeface="黑体" panose="02010609060101010101" pitchFamily="49" charset="-122"/>
                <a:ea typeface="黑体" panose="02010609060101010101" pitchFamily="49" charset="-122"/>
              </a:rPr>
              <a:t>计算机的硬件系统由运算器、控制器、存储器、输入设备和输出设备五大部分组成。控制器和运算器合称为中央处理器（又称中央处理单元、微处理器，简称</a:t>
            </a:r>
            <a:r>
              <a:rPr lang="en-US" altLang="zh-CN" sz="2400" dirty="0" smtClean="0">
                <a:solidFill>
                  <a:srgbClr val="F49022"/>
                </a:solidFill>
                <a:latin typeface="黑体" panose="02010609060101010101" pitchFamily="49" charset="-122"/>
                <a:ea typeface="黑体" panose="02010609060101010101" pitchFamily="49" charset="-122"/>
              </a:rPr>
              <a:t>CPU</a:t>
            </a:r>
            <a:r>
              <a:rPr lang="zh-CN" altLang="en-US" sz="2400" dirty="0" smtClean="0">
                <a:solidFill>
                  <a:srgbClr val="F49022"/>
                </a:solidFill>
                <a:latin typeface="黑体" panose="02010609060101010101" pitchFamily="49" charset="-122"/>
                <a:ea typeface="黑体" panose="02010609060101010101" pitchFamily="49" charset="-122"/>
              </a:rPr>
              <a:t>），它是计算机的核心。</a:t>
            </a:r>
          </a:p>
          <a:p>
            <a:pPr algn="just">
              <a:lnSpc>
                <a:spcPct val="150000"/>
              </a:lnSpc>
              <a:buFont typeface="Wingdings" panose="05000000000000000000" pitchFamily="2" charset="2"/>
              <a:buNone/>
              <a:defRPr/>
            </a:pPr>
            <a:r>
              <a:rPr lang="zh-CN" altLang="en-US" sz="2400" dirty="0" smtClean="0">
                <a:solidFill>
                  <a:srgbClr val="53C3B0"/>
                </a:solidFill>
                <a:latin typeface="黑体" panose="02010609060101010101" pitchFamily="49" charset="-122"/>
                <a:ea typeface="黑体" panose="02010609060101010101" pitchFamily="49" charset="-122"/>
              </a:rPr>
              <a:t>存储器分为内存储器和外存储器。</a:t>
            </a:r>
          </a:p>
          <a:p>
            <a:pPr algn="just">
              <a:lnSpc>
                <a:spcPct val="150000"/>
              </a:lnSpc>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CPU</a:t>
            </a:r>
            <a:r>
              <a:rPr lang="zh-CN" altLang="en-US" sz="2400" dirty="0" smtClean="0">
                <a:solidFill>
                  <a:srgbClr val="53C3B0"/>
                </a:solidFill>
                <a:latin typeface="黑体" panose="02010609060101010101" pitchFamily="49" charset="-122"/>
                <a:ea typeface="黑体" panose="02010609060101010101" pitchFamily="49" charset="-122"/>
              </a:rPr>
              <a:t>和内存储器合称为计算机的主机。</a:t>
            </a:r>
          </a:p>
          <a:p>
            <a:pPr algn="just">
              <a:lnSpc>
                <a:spcPct val="150000"/>
              </a:lnSpc>
              <a:buFont typeface="Wingdings" panose="05000000000000000000" pitchFamily="2" charset="2"/>
              <a:buNone/>
              <a:defRPr/>
            </a:pPr>
            <a:r>
              <a:rPr lang="zh-CN" altLang="en-US" sz="2400" dirty="0" smtClean="0">
                <a:solidFill>
                  <a:srgbClr val="53C3B0"/>
                </a:solidFill>
                <a:latin typeface="黑体" panose="02010609060101010101" pitchFamily="49" charset="-122"/>
                <a:ea typeface="黑体" panose="02010609060101010101" pitchFamily="49" charset="-122"/>
              </a:rPr>
              <a:t>除了主机以外的设备，如输入、输出设备和外存储器，统称为外部设备（又称为外围设备）。</a:t>
            </a:r>
            <a:r>
              <a:rPr lang="zh-CN" altLang="en-US" sz="2400" dirty="0" smtClean="0">
                <a:solidFill>
                  <a:srgbClr val="317FB7"/>
                </a:solidFill>
                <a:latin typeface="黑体" panose="02010609060101010101" pitchFamily="49" charset="-122"/>
                <a:ea typeface="黑体" panose="02010609060101010101" pitchFamily="49" charset="-122"/>
              </a:rPr>
              <a:t> </a:t>
            </a:r>
          </a:p>
          <a:p>
            <a:pPr>
              <a:lnSpc>
                <a:spcPct val="150000"/>
              </a:lnSpc>
              <a:defRPr/>
            </a:pPr>
            <a:endParaRPr lang="en-US" altLang="zh-CN" sz="2400" dirty="0" smtClean="0">
              <a:solidFill>
                <a:srgbClr val="317FB7"/>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1575904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818701" y="803694"/>
            <a:ext cx="7643812" cy="51816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nSpc>
                <a:spcPct val="90000"/>
              </a:lnSpc>
              <a:buFont typeface="Wingdings" panose="05000000000000000000" pitchFamily="2" charset="2"/>
              <a:buNone/>
              <a:defRPr/>
            </a:pPr>
            <a:r>
              <a:rPr lang="zh-CN" altLang="en-US" sz="2400" dirty="0" smtClean="0">
                <a:solidFill>
                  <a:srgbClr val="53C3B0"/>
                </a:solidFill>
                <a:latin typeface="黑体" panose="02010609060101010101" pitchFamily="49" charset="-122"/>
                <a:ea typeface="黑体" panose="02010609060101010101" pitchFamily="49" charset="-122"/>
              </a:rPr>
              <a:t>顶级域名由</a:t>
            </a:r>
            <a:r>
              <a:rPr lang="en-US" altLang="zh-CN" sz="2400" dirty="0" smtClean="0">
                <a:solidFill>
                  <a:srgbClr val="53C3B0"/>
                </a:solidFill>
                <a:latin typeface="黑体" panose="02010609060101010101" pitchFamily="49" charset="-122"/>
                <a:ea typeface="黑体" panose="02010609060101010101" pitchFamily="49" charset="-122"/>
              </a:rPr>
              <a:t>ICANN</a:t>
            </a:r>
            <a:r>
              <a:rPr lang="zh-CN" altLang="en-US" sz="2400" dirty="0" smtClean="0">
                <a:solidFill>
                  <a:srgbClr val="53C3B0"/>
                </a:solidFill>
                <a:latin typeface="黑体" panose="02010609060101010101" pitchFamily="49" charset="-122"/>
                <a:ea typeface="黑体" panose="02010609060101010101" pitchFamily="49" charset="-122"/>
              </a:rPr>
              <a:t>定义</a:t>
            </a:r>
          </a:p>
          <a:p>
            <a:pPr>
              <a:lnSpc>
                <a:spcPct val="90000"/>
              </a:lnSpc>
              <a:buFont typeface="Wingdings" panose="05000000000000000000" pitchFamily="2" charset="2"/>
              <a:buNone/>
              <a:defRPr/>
            </a:pPr>
            <a:r>
              <a:rPr lang="zh-CN" altLang="en-US" sz="2400" dirty="0" smtClean="0">
                <a:solidFill>
                  <a:srgbClr val="53C3B0"/>
                </a:solidFill>
                <a:latin typeface="黑体" panose="02010609060101010101" pitchFamily="49" charset="-122"/>
                <a:ea typeface="黑体" panose="02010609060101010101" pitchFamily="49" charset="-122"/>
              </a:rPr>
              <a:t>新顶级域名：</a:t>
            </a:r>
          </a:p>
          <a:p>
            <a:pPr>
              <a:lnSpc>
                <a:spcPct val="90000"/>
              </a:lnSpc>
              <a:buFont typeface="Wingdings" panose="05000000000000000000" pitchFamily="2" charset="2"/>
              <a:buNone/>
              <a:defRPr/>
            </a:pPr>
            <a:r>
              <a:rPr lang="zh-CN" altLang="en-US" sz="2400" dirty="0" smtClean="0">
                <a:solidFill>
                  <a:srgbClr val="F49022"/>
                </a:solidFill>
                <a:latin typeface="黑体" panose="02010609060101010101" pitchFamily="49" charset="-122"/>
                <a:ea typeface="黑体" panose="02010609060101010101" pitchFamily="49" charset="-122"/>
              </a:rPr>
              <a:t>   </a:t>
            </a:r>
            <a:r>
              <a:rPr lang="en-US" altLang="zh-CN" sz="2400" dirty="0" smtClean="0">
                <a:solidFill>
                  <a:srgbClr val="F49022"/>
                </a:solidFill>
                <a:latin typeface="黑体" panose="02010609060101010101" pitchFamily="49" charset="-122"/>
                <a:ea typeface="黑体" panose="02010609060101010101" pitchFamily="49" charset="-122"/>
              </a:rPr>
              <a:t>.biz –</a:t>
            </a:r>
            <a:r>
              <a:rPr lang="zh-CN" altLang="en-US" sz="2400" dirty="0" smtClean="0">
                <a:solidFill>
                  <a:srgbClr val="F49022"/>
                </a:solidFill>
                <a:latin typeface="黑体" panose="02010609060101010101" pitchFamily="49" charset="-122"/>
                <a:ea typeface="黑体" panose="02010609060101010101" pitchFamily="49" charset="-122"/>
              </a:rPr>
              <a:t>适用于商业公司</a:t>
            </a:r>
          </a:p>
          <a:p>
            <a:pPr>
              <a:lnSpc>
                <a:spcPct val="90000"/>
              </a:lnSpc>
              <a:buFont typeface="Wingdings" panose="05000000000000000000" pitchFamily="2" charset="2"/>
              <a:buNone/>
              <a:defRPr/>
            </a:pPr>
            <a:r>
              <a:rPr lang="zh-CN" altLang="en-US" sz="2400" dirty="0" smtClean="0">
                <a:solidFill>
                  <a:srgbClr val="F49022"/>
                </a:solidFill>
                <a:latin typeface="黑体" panose="02010609060101010101" pitchFamily="49" charset="-122"/>
                <a:ea typeface="黑体" panose="02010609060101010101" pitchFamily="49" charset="-122"/>
              </a:rPr>
              <a:t>   </a:t>
            </a:r>
            <a:r>
              <a:rPr lang="en-US" altLang="zh-CN" sz="2400" dirty="0" smtClean="0">
                <a:solidFill>
                  <a:srgbClr val="F49022"/>
                </a:solidFill>
                <a:latin typeface="黑体" panose="02010609060101010101" pitchFamily="49" charset="-122"/>
                <a:ea typeface="黑体" panose="02010609060101010101" pitchFamily="49" charset="-122"/>
              </a:rPr>
              <a:t>.info --</a:t>
            </a:r>
            <a:r>
              <a:rPr lang="zh-CN" altLang="en-US" sz="2400" dirty="0" smtClean="0">
                <a:solidFill>
                  <a:srgbClr val="F49022"/>
                </a:solidFill>
                <a:latin typeface="黑体" panose="02010609060101010101" pitchFamily="49" charset="-122"/>
                <a:ea typeface="黑体" panose="02010609060101010101" pitchFamily="49" charset="-122"/>
              </a:rPr>
              <a:t>适用于信息服务企业</a:t>
            </a:r>
          </a:p>
          <a:p>
            <a:pPr>
              <a:lnSpc>
                <a:spcPct val="90000"/>
              </a:lnSpc>
              <a:buFont typeface="Wingdings" panose="05000000000000000000" pitchFamily="2" charset="2"/>
              <a:buNone/>
              <a:defRPr/>
            </a:pPr>
            <a:r>
              <a:rPr lang="zh-CN" altLang="en-US" sz="2400" dirty="0" smtClean="0">
                <a:solidFill>
                  <a:srgbClr val="F49022"/>
                </a:solidFill>
                <a:latin typeface="黑体" panose="02010609060101010101" pitchFamily="49" charset="-122"/>
                <a:ea typeface="黑体" panose="02010609060101010101" pitchFamily="49" charset="-122"/>
              </a:rPr>
              <a:t>   </a:t>
            </a:r>
            <a:r>
              <a:rPr lang="en-US" altLang="zh-CN" sz="2400" dirty="0" smtClean="0">
                <a:solidFill>
                  <a:srgbClr val="F49022"/>
                </a:solidFill>
                <a:latin typeface="黑体" panose="02010609060101010101" pitchFamily="49" charset="-122"/>
                <a:ea typeface="黑体" panose="02010609060101010101" pitchFamily="49" charset="-122"/>
              </a:rPr>
              <a:t>.name –</a:t>
            </a:r>
            <a:r>
              <a:rPr lang="zh-CN" altLang="en-US" sz="2400" dirty="0" smtClean="0">
                <a:solidFill>
                  <a:srgbClr val="F49022"/>
                </a:solidFill>
                <a:latin typeface="黑体" panose="02010609060101010101" pitchFamily="49" charset="-122"/>
                <a:ea typeface="黑体" panose="02010609060101010101" pitchFamily="49" charset="-122"/>
              </a:rPr>
              <a:t>专用于个人的顶级域名</a:t>
            </a:r>
          </a:p>
          <a:p>
            <a:pPr>
              <a:lnSpc>
                <a:spcPct val="90000"/>
              </a:lnSpc>
              <a:buFont typeface="Wingdings" panose="05000000000000000000" pitchFamily="2" charset="2"/>
              <a:buNone/>
              <a:defRPr/>
            </a:pPr>
            <a:r>
              <a:rPr lang="zh-CN" altLang="en-US" sz="2400" dirty="0" smtClean="0">
                <a:solidFill>
                  <a:srgbClr val="F49022"/>
                </a:solidFill>
                <a:latin typeface="黑体" panose="02010609060101010101" pitchFamily="49" charset="-122"/>
                <a:ea typeface="黑体" panose="02010609060101010101" pitchFamily="49" charset="-122"/>
              </a:rPr>
              <a:t>   </a:t>
            </a:r>
            <a:r>
              <a:rPr lang="en-US" altLang="zh-CN" sz="2400" dirty="0" smtClean="0">
                <a:solidFill>
                  <a:srgbClr val="F49022"/>
                </a:solidFill>
                <a:latin typeface="黑体" panose="02010609060101010101" pitchFamily="49" charset="-122"/>
                <a:ea typeface="黑体" panose="02010609060101010101" pitchFamily="49" charset="-122"/>
              </a:rPr>
              <a:t>.pro –</a:t>
            </a:r>
            <a:r>
              <a:rPr lang="zh-CN" altLang="en-US" sz="2400" dirty="0" smtClean="0">
                <a:solidFill>
                  <a:srgbClr val="F49022"/>
                </a:solidFill>
                <a:latin typeface="黑体" panose="02010609060101010101" pitchFamily="49" charset="-122"/>
                <a:ea typeface="黑体" panose="02010609060101010101" pitchFamily="49" charset="-122"/>
              </a:rPr>
              <a:t>专用于专业人员的顶级域名</a:t>
            </a:r>
          </a:p>
          <a:p>
            <a:pPr>
              <a:lnSpc>
                <a:spcPct val="90000"/>
              </a:lnSpc>
              <a:buFont typeface="Wingdings" panose="05000000000000000000" pitchFamily="2" charset="2"/>
              <a:buNone/>
              <a:defRPr/>
            </a:pPr>
            <a:r>
              <a:rPr lang="zh-CN" altLang="en-US" sz="2400" dirty="0" smtClean="0">
                <a:solidFill>
                  <a:srgbClr val="F49022"/>
                </a:solidFill>
                <a:latin typeface="黑体" panose="02010609060101010101" pitchFamily="49" charset="-122"/>
                <a:ea typeface="黑体" panose="02010609060101010101" pitchFamily="49" charset="-122"/>
              </a:rPr>
              <a:t>   </a:t>
            </a:r>
            <a:r>
              <a:rPr lang="en-US" altLang="zh-CN" sz="2400" dirty="0" smtClean="0">
                <a:solidFill>
                  <a:srgbClr val="F49022"/>
                </a:solidFill>
                <a:latin typeface="黑体" panose="02010609060101010101" pitchFamily="49" charset="-122"/>
                <a:ea typeface="黑体" panose="02010609060101010101" pitchFamily="49" charset="-122"/>
              </a:rPr>
              <a:t>.coop –</a:t>
            </a:r>
            <a:r>
              <a:rPr lang="zh-CN" altLang="en-US" sz="2400" dirty="0" smtClean="0">
                <a:solidFill>
                  <a:srgbClr val="F49022"/>
                </a:solidFill>
                <a:latin typeface="黑体" panose="02010609060101010101" pitchFamily="49" charset="-122"/>
                <a:ea typeface="黑体" panose="02010609060101010101" pitchFamily="49" charset="-122"/>
              </a:rPr>
              <a:t>专用于合作社的顶级域名</a:t>
            </a:r>
          </a:p>
          <a:p>
            <a:pPr>
              <a:lnSpc>
                <a:spcPct val="90000"/>
              </a:lnSpc>
              <a:buFont typeface="Wingdings" panose="05000000000000000000" pitchFamily="2" charset="2"/>
              <a:buNone/>
              <a:defRPr/>
            </a:pPr>
            <a:r>
              <a:rPr lang="zh-CN" altLang="en-US" sz="2400" dirty="0" smtClean="0">
                <a:solidFill>
                  <a:srgbClr val="F49022"/>
                </a:solidFill>
                <a:latin typeface="黑体" panose="02010609060101010101" pitchFamily="49" charset="-122"/>
                <a:ea typeface="黑体" panose="02010609060101010101" pitchFamily="49" charset="-122"/>
              </a:rPr>
              <a:t>   </a:t>
            </a:r>
            <a:r>
              <a:rPr lang="en-US" altLang="zh-CN" sz="2400" dirty="0" smtClean="0">
                <a:solidFill>
                  <a:srgbClr val="F49022"/>
                </a:solidFill>
                <a:latin typeface="黑体" panose="02010609060101010101" pitchFamily="49" charset="-122"/>
                <a:ea typeface="黑体" panose="02010609060101010101" pitchFamily="49" charset="-122"/>
              </a:rPr>
              <a:t>.aero –</a:t>
            </a:r>
            <a:r>
              <a:rPr lang="zh-CN" altLang="en-US" sz="2400" dirty="0" smtClean="0">
                <a:solidFill>
                  <a:srgbClr val="F49022"/>
                </a:solidFill>
                <a:latin typeface="黑体" panose="02010609060101010101" pitchFamily="49" charset="-122"/>
                <a:ea typeface="黑体" panose="02010609060101010101" pitchFamily="49" charset="-122"/>
              </a:rPr>
              <a:t>专用于航空运输业的顶级域名</a:t>
            </a:r>
          </a:p>
          <a:p>
            <a:pPr>
              <a:lnSpc>
                <a:spcPct val="90000"/>
              </a:lnSpc>
              <a:buFont typeface="Wingdings" panose="05000000000000000000" pitchFamily="2" charset="2"/>
              <a:buNone/>
              <a:defRPr/>
            </a:pPr>
            <a:r>
              <a:rPr lang="zh-CN" altLang="en-US" sz="2400" dirty="0" smtClean="0">
                <a:solidFill>
                  <a:srgbClr val="F49022"/>
                </a:solidFill>
                <a:latin typeface="黑体" panose="02010609060101010101" pitchFamily="49" charset="-122"/>
                <a:ea typeface="黑体" panose="02010609060101010101" pitchFamily="49" charset="-122"/>
              </a:rPr>
              <a:t>   </a:t>
            </a:r>
            <a:r>
              <a:rPr lang="en-US" altLang="zh-CN" sz="2400" dirty="0" smtClean="0">
                <a:solidFill>
                  <a:srgbClr val="F49022"/>
                </a:solidFill>
                <a:latin typeface="黑体" panose="02010609060101010101" pitchFamily="49" charset="-122"/>
                <a:ea typeface="黑体" panose="02010609060101010101" pitchFamily="49" charset="-122"/>
              </a:rPr>
              <a:t>.museum –</a:t>
            </a:r>
            <a:r>
              <a:rPr lang="zh-CN" altLang="en-US" sz="2400" dirty="0" smtClean="0">
                <a:solidFill>
                  <a:srgbClr val="F49022"/>
                </a:solidFill>
                <a:latin typeface="黑体" panose="02010609060101010101" pitchFamily="49" charset="-122"/>
                <a:ea typeface="黑体" panose="02010609060101010101" pitchFamily="49" charset="-122"/>
              </a:rPr>
              <a:t>专用于博物馆的顶级域名</a:t>
            </a:r>
            <a:endParaRPr lang="zh-CN" altLang="en-US" sz="2400" dirty="0" smtClean="0">
              <a:solidFill>
                <a:srgbClr val="F49022"/>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7550863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930844" y="864080"/>
            <a:ext cx="7643812" cy="51816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2.</a:t>
            </a:r>
            <a:r>
              <a:rPr lang="zh-CN" altLang="en-US" sz="2400" dirty="0" smtClean="0">
                <a:solidFill>
                  <a:srgbClr val="53C3B0"/>
                </a:solidFill>
                <a:latin typeface="黑体" panose="02010609060101010101" pitchFamily="49" charset="-122"/>
                <a:ea typeface="黑体" panose="02010609060101010101" pitchFamily="49" charset="-122"/>
              </a:rPr>
              <a:t>中文域名系统</a:t>
            </a:r>
          </a:p>
          <a:p>
            <a:pPr>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CNNIC</a:t>
            </a:r>
            <a:r>
              <a:rPr lang="zh-CN" altLang="en-US" sz="2400" dirty="0" smtClean="0">
                <a:solidFill>
                  <a:srgbClr val="53C3B0"/>
                </a:solidFill>
                <a:latin typeface="黑体" panose="02010609060101010101" pitchFamily="49" charset="-122"/>
                <a:ea typeface="黑体" panose="02010609060101010101" pitchFamily="49" charset="-122"/>
              </a:rPr>
              <a:t>推出了中文域名系统</a:t>
            </a:r>
          </a:p>
          <a:p>
            <a:pPr lvl="1">
              <a:defRPr/>
            </a:pPr>
            <a:r>
              <a:rPr lang="zh-CN" altLang="en-US" sz="2400" dirty="0" smtClean="0">
                <a:solidFill>
                  <a:schemeClr val="bg1">
                    <a:lumMod val="50000"/>
                  </a:schemeClr>
                </a:solidFill>
                <a:latin typeface="黑体" panose="02010609060101010101" pitchFamily="49" charset="-122"/>
                <a:ea typeface="黑体" panose="02010609060101010101" pitchFamily="49" charset="-122"/>
              </a:rPr>
              <a:t> </a:t>
            </a:r>
            <a:r>
              <a:rPr lang="zh-CN" altLang="en-US" sz="2400" dirty="0" smtClean="0">
                <a:solidFill>
                  <a:srgbClr val="F49022"/>
                </a:solidFill>
                <a:latin typeface="黑体" panose="02010609060101010101" pitchFamily="49" charset="-122"/>
                <a:ea typeface="黑体" panose="02010609060101010101" pitchFamily="49" charset="-122"/>
              </a:rPr>
              <a:t>“</a:t>
            </a:r>
            <a:r>
              <a:rPr lang="en-US" altLang="zh-CN" sz="2400" dirty="0" smtClean="0">
                <a:solidFill>
                  <a:srgbClr val="F49022"/>
                </a:solidFill>
                <a:latin typeface="黑体" panose="02010609060101010101" pitchFamily="49" charset="-122"/>
                <a:ea typeface="黑体" panose="02010609060101010101" pitchFamily="49" charset="-122"/>
              </a:rPr>
              <a:t>.</a:t>
            </a:r>
            <a:r>
              <a:rPr lang="zh-CN" altLang="en-US" sz="2400" dirty="0" smtClean="0">
                <a:solidFill>
                  <a:srgbClr val="F49022"/>
                </a:solidFill>
                <a:latin typeface="黑体" panose="02010609060101010101" pitchFamily="49" charset="-122"/>
                <a:ea typeface="黑体" panose="02010609060101010101" pitchFamily="49" charset="-122"/>
              </a:rPr>
              <a:t>中国”、“</a:t>
            </a:r>
            <a:r>
              <a:rPr lang="en-US" altLang="zh-CN" sz="2400" dirty="0" smtClean="0">
                <a:solidFill>
                  <a:srgbClr val="F49022"/>
                </a:solidFill>
                <a:latin typeface="黑体" panose="02010609060101010101" pitchFamily="49" charset="-122"/>
                <a:ea typeface="黑体" panose="02010609060101010101" pitchFamily="49" charset="-122"/>
              </a:rPr>
              <a:t>.</a:t>
            </a:r>
            <a:r>
              <a:rPr lang="zh-CN" altLang="en-US" sz="2400" dirty="0" smtClean="0">
                <a:solidFill>
                  <a:srgbClr val="F49022"/>
                </a:solidFill>
                <a:latin typeface="黑体" panose="02010609060101010101" pitchFamily="49" charset="-122"/>
                <a:ea typeface="黑体" panose="02010609060101010101" pitchFamily="49" charset="-122"/>
              </a:rPr>
              <a:t>公司”、“</a:t>
            </a:r>
            <a:r>
              <a:rPr lang="en-US" altLang="zh-CN" sz="2400" dirty="0" smtClean="0">
                <a:solidFill>
                  <a:srgbClr val="F49022"/>
                </a:solidFill>
                <a:latin typeface="黑体" panose="02010609060101010101" pitchFamily="49" charset="-122"/>
                <a:ea typeface="黑体" panose="02010609060101010101" pitchFamily="49" charset="-122"/>
              </a:rPr>
              <a:t>.</a:t>
            </a:r>
            <a:r>
              <a:rPr lang="zh-CN" altLang="en-US" sz="2400" dirty="0" smtClean="0">
                <a:solidFill>
                  <a:srgbClr val="F49022"/>
                </a:solidFill>
                <a:latin typeface="黑体" panose="02010609060101010101" pitchFamily="49" charset="-122"/>
                <a:ea typeface="黑体" panose="02010609060101010101" pitchFamily="49" charset="-122"/>
              </a:rPr>
              <a:t>网络”</a:t>
            </a:r>
          </a:p>
          <a:p>
            <a:pPr lvl="1">
              <a:defRPr/>
            </a:pPr>
            <a:r>
              <a:rPr lang="zh-CN" altLang="en-US" sz="2400" dirty="0" smtClean="0">
                <a:solidFill>
                  <a:srgbClr val="F49022"/>
                </a:solidFill>
                <a:latin typeface="黑体" panose="02010609060101010101" pitchFamily="49" charset="-122"/>
                <a:ea typeface="黑体" panose="02010609060101010101" pitchFamily="49" charset="-122"/>
              </a:rPr>
              <a:t> 注册“</a:t>
            </a:r>
            <a:r>
              <a:rPr lang="en-US" altLang="zh-CN" sz="2400" dirty="0" smtClean="0">
                <a:solidFill>
                  <a:srgbClr val="F49022"/>
                </a:solidFill>
                <a:latin typeface="黑体" panose="02010609060101010101" pitchFamily="49" charset="-122"/>
                <a:ea typeface="黑体" panose="02010609060101010101" pitchFamily="49" charset="-122"/>
              </a:rPr>
              <a:t>.</a:t>
            </a:r>
            <a:r>
              <a:rPr lang="en-US" altLang="zh-CN" sz="2400" dirty="0" err="1" smtClean="0">
                <a:solidFill>
                  <a:srgbClr val="F49022"/>
                </a:solidFill>
                <a:latin typeface="黑体" panose="02010609060101010101" pitchFamily="49" charset="-122"/>
                <a:ea typeface="黑体" panose="02010609060101010101" pitchFamily="49" charset="-122"/>
              </a:rPr>
              <a:t>cn</a:t>
            </a:r>
            <a:r>
              <a:rPr lang="en-US" altLang="zh-CN" sz="2400" dirty="0" smtClean="0">
                <a:solidFill>
                  <a:srgbClr val="F49022"/>
                </a:solidFill>
                <a:latin typeface="黑体" panose="02010609060101010101" pitchFamily="49" charset="-122"/>
                <a:ea typeface="黑体" panose="02010609060101010101" pitchFamily="49" charset="-122"/>
              </a:rPr>
              <a:t>”</a:t>
            </a:r>
            <a:r>
              <a:rPr lang="zh-CN" altLang="en-US" sz="2400" dirty="0" smtClean="0">
                <a:solidFill>
                  <a:srgbClr val="F49022"/>
                </a:solidFill>
                <a:latin typeface="黑体" panose="02010609060101010101" pitchFamily="49" charset="-122"/>
                <a:ea typeface="黑体" panose="02010609060101010101" pitchFamily="49" charset="-122"/>
              </a:rPr>
              <a:t>域名用户将自运获得“</a:t>
            </a:r>
            <a:r>
              <a:rPr lang="en-US" altLang="zh-CN" sz="2400" dirty="0" smtClean="0">
                <a:solidFill>
                  <a:srgbClr val="F49022"/>
                </a:solidFill>
                <a:latin typeface="黑体" panose="02010609060101010101" pitchFamily="49" charset="-122"/>
                <a:ea typeface="黑体" panose="02010609060101010101" pitchFamily="49" charset="-122"/>
              </a:rPr>
              <a:t>.</a:t>
            </a:r>
            <a:r>
              <a:rPr lang="zh-CN" altLang="en-US" sz="2400" dirty="0" smtClean="0">
                <a:solidFill>
                  <a:srgbClr val="F49022"/>
                </a:solidFill>
                <a:latin typeface="黑体" panose="02010609060101010101" pitchFamily="49" charset="-122"/>
                <a:ea typeface="黑体" panose="02010609060101010101" pitchFamily="49" charset="-122"/>
              </a:rPr>
              <a:t>中国”的中文域名。</a:t>
            </a:r>
          </a:p>
          <a:p>
            <a:pPr lvl="1" algn="just">
              <a:defRPr/>
            </a:pPr>
            <a:r>
              <a:rPr lang="zh-CN" altLang="en-US" sz="2400" dirty="0" smtClean="0">
                <a:solidFill>
                  <a:srgbClr val="F49022"/>
                </a:solidFill>
                <a:latin typeface="黑体" panose="02010609060101010101" pitchFamily="49" charset="-122"/>
                <a:ea typeface="黑体" panose="02010609060101010101" pitchFamily="49" charset="-122"/>
              </a:rPr>
              <a:t> 注册一条简体域名还能匹配一条繁体域名，两者绑定一起，只收一个域名费用，同时注册，同时注销。</a:t>
            </a:r>
            <a:endParaRPr lang="zh-CN" altLang="en-US" sz="2400" dirty="0" smtClean="0">
              <a:solidFill>
                <a:srgbClr val="F49022"/>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8990123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835954" y="820947"/>
            <a:ext cx="7643812" cy="51816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3.</a:t>
            </a:r>
            <a:r>
              <a:rPr lang="zh-CN" altLang="en-US" sz="2400" dirty="0" smtClean="0">
                <a:solidFill>
                  <a:srgbClr val="53C3B0"/>
                </a:solidFill>
                <a:latin typeface="黑体" panose="02010609060101010101" pitchFamily="49" charset="-122"/>
                <a:ea typeface="黑体" panose="02010609060101010101" pitchFamily="49" charset="-122"/>
              </a:rPr>
              <a:t>域名的商业价值及保护</a:t>
            </a:r>
          </a:p>
          <a:p>
            <a:pPr>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2.2.4 </a:t>
            </a:r>
            <a:r>
              <a:rPr lang="zh-CN" altLang="en-US" sz="2400" dirty="0" smtClean="0">
                <a:solidFill>
                  <a:srgbClr val="53C3B0"/>
                </a:solidFill>
                <a:latin typeface="黑体" panose="02010609060101010101" pitchFamily="49" charset="-122"/>
                <a:ea typeface="黑体" panose="02010609060101010101" pitchFamily="49" charset="-122"/>
              </a:rPr>
              <a:t>常见的互联网接入方法</a:t>
            </a:r>
          </a:p>
          <a:p>
            <a:pPr>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1.</a:t>
            </a:r>
            <a:r>
              <a:rPr lang="zh-CN" altLang="en-US" sz="2400" dirty="0" smtClean="0">
                <a:solidFill>
                  <a:srgbClr val="53C3B0"/>
                </a:solidFill>
                <a:latin typeface="黑体" panose="02010609060101010101" pitchFamily="49" charset="-122"/>
                <a:ea typeface="黑体" panose="02010609060101010101" pitchFamily="49" charset="-122"/>
              </a:rPr>
              <a:t>拨号上网</a:t>
            </a:r>
          </a:p>
          <a:p>
            <a:pPr lvl="1">
              <a:defRPr/>
            </a:pPr>
            <a:r>
              <a:rPr lang="zh-CN" altLang="en-US" sz="2400" dirty="0" smtClean="0">
                <a:solidFill>
                  <a:srgbClr val="F49022"/>
                </a:solidFill>
                <a:latin typeface="黑体" panose="02010609060101010101" pitchFamily="49" charset="-122"/>
                <a:ea typeface="黑体" panose="02010609060101010101" pitchFamily="49" charset="-122"/>
              </a:rPr>
              <a:t>通过普通电话线，使用调制解调器拨号上网的方式。</a:t>
            </a:r>
          </a:p>
          <a:p>
            <a:pPr lvl="1">
              <a:defRPr/>
            </a:pPr>
            <a:r>
              <a:rPr lang="zh-CN" altLang="en-US" sz="2400" dirty="0" smtClean="0">
                <a:solidFill>
                  <a:srgbClr val="F49022"/>
                </a:solidFill>
                <a:latin typeface="黑体" panose="02010609060101010101" pitchFamily="49" charset="-122"/>
                <a:ea typeface="黑体" panose="02010609060101010101" pitchFamily="49" charset="-122"/>
              </a:rPr>
              <a:t>最高带宽为</a:t>
            </a:r>
            <a:r>
              <a:rPr lang="en-US" altLang="zh-CN" sz="2400" dirty="0" smtClean="0">
                <a:solidFill>
                  <a:srgbClr val="F49022"/>
                </a:solidFill>
                <a:latin typeface="黑体" panose="02010609060101010101" pitchFamily="49" charset="-122"/>
                <a:ea typeface="黑体" panose="02010609060101010101" pitchFamily="49" charset="-122"/>
              </a:rPr>
              <a:t>56Kbps</a:t>
            </a:r>
            <a:r>
              <a:rPr lang="zh-CN" altLang="en-US" sz="2400" dirty="0" smtClean="0">
                <a:solidFill>
                  <a:srgbClr val="F49022"/>
                </a:solidFill>
                <a:latin typeface="黑体" panose="02010609060101010101" pitchFamily="49" charset="-122"/>
                <a:ea typeface="黑体" panose="02010609060101010101" pitchFamily="49" charset="-122"/>
              </a:rPr>
              <a:t>，打电话和上网上能同时进行。</a:t>
            </a:r>
          </a:p>
          <a:p>
            <a:pPr lvl="1" algn="just">
              <a:defRPr/>
            </a:pPr>
            <a:r>
              <a:rPr lang="zh-CN" altLang="en-US" sz="2400" dirty="0" smtClean="0">
                <a:solidFill>
                  <a:srgbClr val="F49022"/>
                </a:solidFill>
                <a:latin typeface="黑体" panose="02010609060101010101" pitchFamily="49" charset="-122"/>
                <a:ea typeface="黑体" panose="02010609060101010101" pitchFamily="49" charset="-122"/>
              </a:rPr>
              <a:t>设备：调制解调器、电话线、</a:t>
            </a:r>
            <a:r>
              <a:rPr lang="en-US" altLang="zh-CN" sz="2400" dirty="0" smtClean="0">
                <a:solidFill>
                  <a:srgbClr val="F49022"/>
                </a:solidFill>
                <a:latin typeface="黑体" panose="02010609060101010101" pitchFamily="49" charset="-122"/>
                <a:ea typeface="黑体" panose="02010609060101010101" pitchFamily="49" charset="-122"/>
              </a:rPr>
              <a:t>RS232</a:t>
            </a:r>
            <a:r>
              <a:rPr lang="zh-CN" altLang="en-US" sz="2400" dirty="0" smtClean="0">
                <a:solidFill>
                  <a:srgbClr val="F49022"/>
                </a:solidFill>
                <a:latin typeface="黑体" panose="02010609060101010101" pitchFamily="49" charset="-122"/>
                <a:ea typeface="黑体" panose="02010609060101010101" pitchFamily="49" charset="-122"/>
              </a:rPr>
              <a:t>串行电缆。</a:t>
            </a:r>
            <a:endParaRPr lang="zh-CN" altLang="en-US" sz="2400" dirty="0" smtClean="0">
              <a:solidFill>
                <a:srgbClr val="F49022"/>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8944603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948098" y="950343"/>
            <a:ext cx="7643812" cy="51816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2. ADSL</a:t>
            </a:r>
            <a:r>
              <a:rPr lang="zh-CN" altLang="en-US" sz="2400" dirty="0" smtClean="0">
                <a:solidFill>
                  <a:srgbClr val="53C3B0"/>
                </a:solidFill>
                <a:latin typeface="黑体" panose="02010609060101010101" pitchFamily="49" charset="-122"/>
                <a:ea typeface="黑体" panose="02010609060101010101" pitchFamily="49" charset="-122"/>
              </a:rPr>
              <a:t>上网</a:t>
            </a:r>
          </a:p>
          <a:p>
            <a:pPr lvl="1">
              <a:defRPr/>
            </a:pPr>
            <a:r>
              <a:rPr lang="en-US" altLang="zh-CN" sz="2400" dirty="0" smtClean="0">
                <a:solidFill>
                  <a:srgbClr val="F49022"/>
                </a:solidFill>
                <a:latin typeface="黑体" panose="02010609060101010101" pitchFamily="49" charset="-122"/>
                <a:ea typeface="黑体" panose="02010609060101010101" pitchFamily="49" charset="-122"/>
              </a:rPr>
              <a:t>ADSL</a:t>
            </a:r>
            <a:r>
              <a:rPr lang="zh-CN" altLang="en-US" sz="2400" dirty="0" smtClean="0">
                <a:solidFill>
                  <a:srgbClr val="F49022"/>
                </a:solidFill>
                <a:latin typeface="黑体" panose="02010609060101010101" pitchFamily="49" charset="-122"/>
                <a:ea typeface="黑体" panose="02010609060101010101" pitchFamily="49" charset="-122"/>
              </a:rPr>
              <a:t>是非对称数字用户专线的简称。</a:t>
            </a:r>
          </a:p>
          <a:p>
            <a:pPr lvl="1">
              <a:defRPr/>
            </a:pPr>
            <a:r>
              <a:rPr lang="zh-CN" altLang="en-US" sz="2400" dirty="0" smtClean="0">
                <a:solidFill>
                  <a:srgbClr val="F49022"/>
                </a:solidFill>
                <a:latin typeface="黑体" panose="02010609060101010101" pitchFamily="49" charset="-122"/>
                <a:ea typeface="黑体" panose="02010609060101010101" pitchFamily="49" charset="-122"/>
              </a:rPr>
              <a:t>上行（</a:t>
            </a:r>
            <a:r>
              <a:rPr lang="en-US" altLang="zh-CN" sz="2400" dirty="0" smtClean="0">
                <a:solidFill>
                  <a:srgbClr val="F49022"/>
                </a:solidFill>
                <a:latin typeface="黑体" panose="02010609060101010101" pitchFamily="49" charset="-122"/>
                <a:ea typeface="黑体" panose="02010609060101010101" pitchFamily="49" charset="-122"/>
              </a:rPr>
              <a:t>640Kbps~2Mbps</a:t>
            </a:r>
            <a:r>
              <a:rPr lang="zh-CN" altLang="en-US" sz="2400" dirty="0" smtClean="0">
                <a:solidFill>
                  <a:srgbClr val="F49022"/>
                </a:solidFill>
                <a:latin typeface="黑体" panose="02010609060101010101" pitchFamily="49" charset="-122"/>
                <a:ea typeface="黑体" panose="02010609060101010101" pitchFamily="49" charset="-122"/>
              </a:rPr>
              <a:t>）和下行（</a:t>
            </a:r>
            <a:r>
              <a:rPr lang="en-US" altLang="zh-CN" sz="2400" dirty="0" smtClean="0">
                <a:solidFill>
                  <a:srgbClr val="F49022"/>
                </a:solidFill>
                <a:latin typeface="黑体" panose="02010609060101010101" pitchFamily="49" charset="-122"/>
                <a:ea typeface="黑体" panose="02010609060101010101" pitchFamily="49" charset="-122"/>
              </a:rPr>
              <a:t>12Mbps</a:t>
            </a:r>
            <a:r>
              <a:rPr lang="zh-CN" altLang="en-US" sz="2400" dirty="0" smtClean="0">
                <a:solidFill>
                  <a:srgbClr val="F49022"/>
                </a:solidFill>
                <a:latin typeface="黑体" panose="02010609060101010101" pitchFamily="49" charset="-122"/>
                <a:ea typeface="黑体" panose="02010609060101010101" pitchFamily="49" charset="-122"/>
              </a:rPr>
              <a:t>）使用不同的速率。</a:t>
            </a:r>
          </a:p>
          <a:p>
            <a:pPr lvl="1">
              <a:defRPr/>
            </a:pPr>
            <a:r>
              <a:rPr lang="zh-CN" altLang="en-US" sz="2400" dirty="0" smtClean="0">
                <a:solidFill>
                  <a:srgbClr val="F49022"/>
                </a:solidFill>
                <a:latin typeface="黑体" panose="02010609060101010101" pitchFamily="49" charset="-122"/>
                <a:ea typeface="黑体" panose="02010609060101010101" pitchFamily="49" charset="-122"/>
              </a:rPr>
              <a:t>用电话线进行传输，可边上网边打电话。</a:t>
            </a:r>
          </a:p>
          <a:p>
            <a:pPr lvl="1" algn="just">
              <a:defRPr/>
            </a:pPr>
            <a:r>
              <a:rPr lang="zh-CN" altLang="en-US" sz="2400" dirty="0" smtClean="0">
                <a:solidFill>
                  <a:srgbClr val="F49022"/>
                </a:solidFill>
                <a:latin typeface="黑体" panose="02010609060101010101" pitchFamily="49" charset="-122"/>
                <a:ea typeface="黑体" panose="02010609060101010101" pitchFamily="49" charset="-122"/>
              </a:rPr>
              <a:t>设备：网卡、</a:t>
            </a:r>
            <a:r>
              <a:rPr lang="en-US" altLang="zh-CN" sz="2400" dirty="0" smtClean="0">
                <a:solidFill>
                  <a:srgbClr val="F49022"/>
                </a:solidFill>
                <a:latin typeface="黑体" panose="02010609060101010101" pitchFamily="49" charset="-122"/>
                <a:ea typeface="黑体" panose="02010609060101010101" pitchFamily="49" charset="-122"/>
              </a:rPr>
              <a:t>ADSL</a:t>
            </a:r>
            <a:r>
              <a:rPr lang="zh-CN" altLang="en-US" sz="2400" dirty="0" smtClean="0">
                <a:solidFill>
                  <a:srgbClr val="F49022"/>
                </a:solidFill>
                <a:latin typeface="黑体" panose="02010609060101010101" pitchFamily="49" charset="-122"/>
                <a:ea typeface="黑体" panose="02010609060101010101" pitchFamily="49" charset="-122"/>
              </a:rPr>
              <a:t>调制解调器、信号分离器、双绞线（网线）、电话线。</a:t>
            </a:r>
            <a:endParaRPr lang="zh-CN" altLang="en-US" sz="2400" dirty="0" smtClean="0">
              <a:solidFill>
                <a:srgbClr val="F49022"/>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7998071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870460" y="907211"/>
            <a:ext cx="7643812" cy="51816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3.Cable Modem</a:t>
            </a:r>
            <a:r>
              <a:rPr lang="zh-CN" altLang="en-US" sz="2400" dirty="0" smtClean="0">
                <a:solidFill>
                  <a:srgbClr val="53C3B0"/>
                </a:solidFill>
                <a:latin typeface="黑体" panose="02010609060101010101" pitchFamily="49" charset="-122"/>
                <a:ea typeface="黑体" panose="02010609060101010101" pitchFamily="49" charset="-122"/>
              </a:rPr>
              <a:t>上网</a:t>
            </a:r>
          </a:p>
          <a:p>
            <a:pPr lvl="1">
              <a:defRPr/>
            </a:pPr>
            <a:r>
              <a:rPr lang="zh-CN" altLang="en-US" sz="2400" dirty="0" smtClean="0">
                <a:solidFill>
                  <a:srgbClr val="F49022"/>
                </a:solidFill>
                <a:latin typeface="黑体" panose="02010609060101010101" pitchFamily="49" charset="-122"/>
                <a:ea typeface="黑体" panose="02010609060101010101" pitchFamily="49" charset="-122"/>
              </a:rPr>
              <a:t>利用有线电视网（</a:t>
            </a:r>
            <a:r>
              <a:rPr lang="en-US" altLang="zh-CN" sz="2400" dirty="0" smtClean="0">
                <a:solidFill>
                  <a:srgbClr val="F49022"/>
                </a:solidFill>
                <a:latin typeface="黑体" panose="02010609060101010101" pitchFamily="49" charset="-122"/>
                <a:ea typeface="黑体" panose="02010609060101010101" pitchFamily="49" charset="-122"/>
              </a:rPr>
              <a:t>CATV</a:t>
            </a:r>
            <a:r>
              <a:rPr lang="zh-CN" altLang="en-US" sz="2400" dirty="0" smtClean="0">
                <a:solidFill>
                  <a:srgbClr val="F49022"/>
                </a:solidFill>
                <a:latin typeface="黑体" panose="02010609060101010101" pitchFamily="49" charset="-122"/>
                <a:ea typeface="黑体" panose="02010609060101010101" pitchFamily="49" charset="-122"/>
              </a:rPr>
              <a:t>）上网方式。</a:t>
            </a:r>
          </a:p>
          <a:p>
            <a:pPr lvl="1">
              <a:defRPr/>
            </a:pPr>
            <a:r>
              <a:rPr lang="zh-CN" altLang="en-US" sz="2400" dirty="0" smtClean="0">
                <a:solidFill>
                  <a:srgbClr val="F49022"/>
                </a:solidFill>
                <a:latin typeface="黑体" panose="02010609060101010101" pitchFamily="49" charset="-122"/>
                <a:ea typeface="黑体" panose="02010609060101010101" pitchFamily="49" charset="-122"/>
              </a:rPr>
              <a:t>下行速率高达</a:t>
            </a:r>
            <a:r>
              <a:rPr lang="en-US" altLang="zh-CN" sz="2400" dirty="0" smtClean="0">
                <a:solidFill>
                  <a:srgbClr val="F49022"/>
                </a:solidFill>
                <a:latin typeface="黑体" panose="02010609060101010101" pitchFamily="49" charset="-122"/>
                <a:ea typeface="黑体" panose="02010609060101010101" pitchFamily="49" charset="-122"/>
              </a:rPr>
              <a:t>34Mbps</a:t>
            </a:r>
            <a:r>
              <a:rPr lang="zh-CN" altLang="en-US" sz="2400" dirty="0" smtClean="0">
                <a:solidFill>
                  <a:srgbClr val="F49022"/>
                </a:solidFill>
                <a:latin typeface="黑体" panose="02010609060101010101" pitchFamily="49" charset="-122"/>
                <a:ea typeface="黑体" panose="02010609060101010101" pitchFamily="49" charset="-122"/>
              </a:rPr>
              <a:t>，上行速率达到</a:t>
            </a:r>
            <a:r>
              <a:rPr lang="en-US" altLang="zh-CN" sz="2400" dirty="0" smtClean="0">
                <a:solidFill>
                  <a:srgbClr val="F49022"/>
                </a:solidFill>
                <a:latin typeface="黑体" panose="02010609060101010101" pitchFamily="49" charset="-122"/>
                <a:ea typeface="黑体" panose="02010609060101010101" pitchFamily="49" charset="-122"/>
              </a:rPr>
              <a:t>10Mbps</a:t>
            </a:r>
            <a:r>
              <a:rPr lang="zh-CN" altLang="en-US" sz="2400" dirty="0" smtClean="0">
                <a:solidFill>
                  <a:srgbClr val="F49022"/>
                </a:solidFill>
                <a:latin typeface="黑体" panose="02010609060101010101" pitchFamily="49" charset="-122"/>
                <a:ea typeface="黑体" panose="02010609060101010101" pitchFamily="49" charset="-122"/>
              </a:rPr>
              <a:t>，采用黄享带宽的传输方式，用户得不到固定带宽。</a:t>
            </a:r>
          </a:p>
          <a:p>
            <a:pPr lvl="1">
              <a:defRPr/>
            </a:pPr>
            <a:r>
              <a:rPr lang="zh-CN" altLang="en-US" sz="2400" dirty="0" smtClean="0">
                <a:solidFill>
                  <a:srgbClr val="F49022"/>
                </a:solidFill>
                <a:latin typeface="黑体" panose="02010609060101010101" pitchFamily="49" charset="-122"/>
                <a:ea typeface="黑体" panose="02010609060101010101" pitchFamily="49" charset="-122"/>
              </a:rPr>
              <a:t>设备：网卡、 </a:t>
            </a:r>
            <a:r>
              <a:rPr lang="en-US" altLang="zh-CN" sz="2400" dirty="0" smtClean="0">
                <a:solidFill>
                  <a:srgbClr val="F49022"/>
                </a:solidFill>
                <a:latin typeface="黑体" panose="02010609060101010101" pitchFamily="49" charset="-122"/>
                <a:ea typeface="黑体" panose="02010609060101010101" pitchFamily="49" charset="-122"/>
              </a:rPr>
              <a:t>Cable Modem</a:t>
            </a:r>
            <a:r>
              <a:rPr lang="zh-CN" altLang="en-US" sz="2400" dirty="0" smtClean="0">
                <a:solidFill>
                  <a:srgbClr val="F49022"/>
                </a:solidFill>
                <a:latin typeface="黑体" panose="02010609060101010101" pitchFamily="49" charset="-122"/>
                <a:ea typeface="黑体" panose="02010609060101010101" pitchFamily="49" charset="-122"/>
              </a:rPr>
              <a:t>、双绞线（网线）、有线电视线（同轴电缆）</a:t>
            </a:r>
            <a:endParaRPr lang="zh-CN" altLang="en-US" sz="2400" dirty="0" smtClean="0">
              <a:solidFill>
                <a:srgbClr val="F49022"/>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5918180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948098" y="984849"/>
            <a:ext cx="7643812" cy="51816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gn="just">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4. </a:t>
            </a:r>
            <a:r>
              <a:rPr lang="zh-CN" altLang="en-US" sz="2400" dirty="0" smtClean="0">
                <a:solidFill>
                  <a:srgbClr val="53C3B0"/>
                </a:solidFill>
                <a:latin typeface="黑体" panose="02010609060101010101" pitchFamily="49" charset="-122"/>
                <a:ea typeface="黑体" panose="02010609060101010101" pitchFamily="49" charset="-122"/>
              </a:rPr>
              <a:t>移动上网</a:t>
            </a:r>
          </a:p>
          <a:p>
            <a:pPr lvl="1" algn="just">
              <a:defRPr/>
            </a:pPr>
            <a:r>
              <a:rPr lang="zh-CN" altLang="en-US" sz="2400" dirty="0" smtClean="0">
                <a:solidFill>
                  <a:srgbClr val="F49022"/>
                </a:solidFill>
                <a:latin typeface="黑体" panose="02010609060101010101" pitchFamily="49" charset="-122"/>
                <a:ea typeface="黑体" panose="02010609060101010101" pitchFamily="49" charset="-122"/>
              </a:rPr>
              <a:t>移动运营商提供的互联网接入服务。</a:t>
            </a:r>
          </a:p>
          <a:p>
            <a:pPr lvl="1" algn="just">
              <a:defRPr/>
            </a:pPr>
            <a:r>
              <a:rPr lang="zh-CN" altLang="en-US" sz="2400" dirty="0" smtClean="0">
                <a:solidFill>
                  <a:srgbClr val="F49022"/>
                </a:solidFill>
                <a:latin typeface="黑体" panose="02010609060101010101" pitchFamily="49" charset="-122"/>
                <a:ea typeface="黑体" panose="02010609060101010101" pitchFamily="49" charset="-122"/>
              </a:rPr>
              <a:t>中国移动使用</a:t>
            </a:r>
            <a:r>
              <a:rPr lang="en-US" altLang="zh-CN" sz="2400" dirty="0" smtClean="0">
                <a:solidFill>
                  <a:srgbClr val="F49022"/>
                </a:solidFill>
                <a:latin typeface="黑体" panose="02010609060101010101" pitchFamily="49" charset="-122"/>
                <a:ea typeface="黑体" panose="02010609060101010101" pitchFamily="49" charset="-122"/>
              </a:rPr>
              <a:t>TD-SCDMA</a:t>
            </a:r>
            <a:r>
              <a:rPr lang="zh-CN" altLang="en-US" sz="2400" dirty="0" smtClean="0">
                <a:solidFill>
                  <a:srgbClr val="F49022"/>
                </a:solidFill>
                <a:latin typeface="黑体" panose="02010609060101010101" pitchFamily="49" charset="-122"/>
                <a:ea typeface="黑体" panose="02010609060101010101" pitchFamily="49" charset="-122"/>
              </a:rPr>
              <a:t>标准，最高上行速率</a:t>
            </a:r>
            <a:r>
              <a:rPr lang="en-US" altLang="zh-CN" sz="2400" dirty="0" smtClean="0">
                <a:solidFill>
                  <a:srgbClr val="F49022"/>
                </a:solidFill>
                <a:latin typeface="黑体" panose="02010609060101010101" pitchFamily="49" charset="-122"/>
                <a:ea typeface="黑体" panose="02010609060101010101" pitchFamily="49" charset="-122"/>
              </a:rPr>
              <a:t>2.2Mbps</a:t>
            </a:r>
            <a:r>
              <a:rPr lang="zh-CN" altLang="en-US" sz="2400" dirty="0" smtClean="0">
                <a:solidFill>
                  <a:srgbClr val="F49022"/>
                </a:solidFill>
                <a:latin typeface="黑体" panose="02010609060101010101" pitchFamily="49" charset="-122"/>
                <a:ea typeface="黑体" panose="02010609060101010101" pitchFamily="49" charset="-122"/>
              </a:rPr>
              <a:t>，最高下行速率</a:t>
            </a:r>
            <a:r>
              <a:rPr lang="en-US" altLang="zh-CN" sz="2400" dirty="0" smtClean="0">
                <a:solidFill>
                  <a:srgbClr val="F49022"/>
                </a:solidFill>
                <a:latin typeface="黑体" panose="02010609060101010101" pitchFamily="49" charset="-122"/>
                <a:ea typeface="黑体" panose="02010609060101010101" pitchFamily="49" charset="-122"/>
              </a:rPr>
              <a:t>2.4Mbps</a:t>
            </a:r>
            <a:r>
              <a:rPr lang="zh-CN" altLang="en-US" sz="2400" dirty="0" smtClean="0">
                <a:solidFill>
                  <a:srgbClr val="F49022"/>
                </a:solidFill>
                <a:latin typeface="黑体" panose="02010609060101010101" pitchFamily="49" charset="-122"/>
                <a:ea typeface="黑体" panose="02010609060101010101" pitchFamily="49" charset="-122"/>
              </a:rPr>
              <a:t>。</a:t>
            </a:r>
          </a:p>
          <a:p>
            <a:pPr lvl="1" algn="just">
              <a:defRPr/>
            </a:pPr>
            <a:r>
              <a:rPr lang="zh-CN" altLang="en-US" sz="2400" dirty="0" smtClean="0">
                <a:solidFill>
                  <a:srgbClr val="F49022"/>
                </a:solidFill>
                <a:latin typeface="黑体" panose="02010609060101010101" pitchFamily="49" charset="-122"/>
                <a:ea typeface="黑体" panose="02010609060101010101" pitchFamily="49" charset="-122"/>
              </a:rPr>
              <a:t>中国电信使用</a:t>
            </a:r>
            <a:r>
              <a:rPr lang="en-US" altLang="zh-CN" sz="2400" dirty="0" smtClean="0">
                <a:solidFill>
                  <a:srgbClr val="F49022"/>
                </a:solidFill>
                <a:latin typeface="黑体" panose="02010609060101010101" pitchFamily="49" charset="-122"/>
                <a:ea typeface="黑体" panose="02010609060101010101" pitchFamily="49" charset="-122"/>
              </a:rPr>
              <a:t>CDMA2000</a:t>
            </a:r>
            <a:r>
              <a:rPr lang="zh-CN" altLang="en-US" sz="2400" dirty="0" smtClean="0">
                <a:solidFill>
                  <a:srgbClr val="F49022"/>
                </a:solidFill>
                <a:latin typeface="黑体" panose="02010609060101010101" pitchFamily="49" charset="-122"/>
                <a:ea typeface="黑体" panose="02010609060101010101" pitchFamily="49" charset="-122"/>
              </a:rPr>
              <a:t>标准，“天冀</a:t>
            </a:r>
            <a:r>
              <a:rPr lang="en-US" altLang="zh-CN" sz="2400" dirty="0" smtClean="0">
                <a:solidFill>
                  <a:srgbClr val="F49022"/>
                </a:solidFill>
                <a:latin typeface="黑体" panose="02010609060101010101" pitchFamily="49" charset="-122"/>
                <a:ea typeface="黑体" panose="02010609060101010101" pitchFamily="49" charset="-122"/>
              </a:rPr>
              <a:t>3G”</a:t>
            </a:r>
            <a:r>
              <a:rPr lang="zh-CN" altLang="en-US" sz="2400" dirty="0" smtClean="0">
                <a:solidFill>
                  <a:srgbClr val="F49022"/>
                </a:solidFill>
                <a:latin typeface="黑体" panose="02010609060101010101" pitchFamily="49" charset="-122"/>
                <a:ea typeface="黑体" panose="02010609060101010101" pitchFamily="49" charset="-122"/>
              </a:rPr>
              <a:t>提供最高上行速率</a:t>
            </a:r>
            <a:r>
              <a:rPr lang="en-US" altLang="zh-CN" sz="2400" dirty="0" smtClean="0">
                <a:solidFill>
                  <a:srgbClr val="F49022"/>
                </a:solidFill>
                <a:latin typeface="黑体" panose="02010609060101010101" pitchFamily="49" charset="-122"/>
                <a:ea typeface="黑体" panose="02010609060101010101" pitchFamily="49" charset="-122"/>
              </a:rPr>
              <a:t>1.8Mbps</a:t>
            </a:r>
            <a:r>
              <a:rPr lang="zh-CN" altLang="en-US" sz="2400" dirty="0" smtClean="0">
                <a:solidFill>
                  <a:srgbClr val="F49022"/>
                </a:solidFill>
                <a:latin typeface="黑体" panose="02010609060101010101" pitchFamily="49" charset="-122"/>
                <a:ea typeface="黑体" panose="02010609060101010101" pitchFamily="49" charset="-122"/>
              </a:rPr>
              <a:t>，最高下行速率</a:t>
            </a:r>
            <a:r>
              <a:rPr lang="en-US" altLang="zh-CN" sz="2400" dirty="0" smtClean="0">
                <a:solidFill>
                  <a:srgbClr val="F49022"/>
                </a:solidFill>
                <a:latin typeface="黑体" panose="02010609060101010101" pitchFamily="49" charset="-122"/>
                <a:ea typeface="黑体" panose="02010609060101010101" pitchFamily="49" charset="-122"/>
              </a:rPr>
              <a:t>3.1Mbps</a:t>
            </a:r>
            <a:r>
              <a:rPr lang="zh-CN" altLang="en-US" sz="2400" dirty="0" smtClean="0">
                <a:solidFill>
                  <a:srgbClr val="F49022"/>
                </a:solidFill>
                <a:latin typeface="黑体" panose="02010609060101010101" pitchFamily="49" charset="-122"/>
                <a:ea typeface="黑体" panose="02010609060101010101" pitchFamily="49" charset="-122"/>
              </a:rPr>
              <a:t>。</a:t>
            </a:r>
          </a:p>
          <a:p>
            <a:pPr lvl="1" algn="just">
              <a:defRPr/>
            </a:pPr>
            <a:r>
              <a:rPr lang="zh-CN" altLang="en-US" sz="2400" dirty="0" smtClean="0">
                <a:solidFill>
                  <a:srgbClr val="F49022"/>
                </a:solidFill>
                <a:latin typeface="黑体" panose="02010609060101010101" pitchFamily="49" charset="-122"/>
                <a:ea typeface="黑体" panose="02010609060101010101" pitchFamily="49" charset="-122"/>
              </a:rPr>
              <a:t>中国联通使用</a:t>
            </a:r>
            <a:r>
              <a:rPr lang="en-US" altLang="zh-CN" sz="2400" dirty="0" smtClean="0">
                <a:solidFill>
                  <a:srgbClr val="F49022"/>
                </a:solidFill>
                <a:latin typeface="黑体" panose="02010609060101010101" pitchFamily="49" charset="-122"/>
                <a:ea typeface="黑体" panose="02010609060101010101" pitchFamily="49" charset="-122"/>
              </a:rPr>
              <a:t>WCDMA</a:t>
            </a:r>
            <a:r>
              <a:rPr lang="zh-CN" altLang="en-US" sz="2400" dirty="0" smtClean="0">
                <a:solidFill>
                  <a:srgbClr val="F49022"/>
                </a:solidFill>
                <a:latin typeface="黑体" panose="02010609060101010101" pitchFamily="49" charset="-122"/>
                <a:ea typeface="黑体" panose="02010609060101010101" pitchFamily="49" charset="-122"/>
              </a:rPr>
              <a:t>标准（最成熟、使用人数最多），“沃</a:t>
            </a:r>
            <a:r>
              <a:rPr lang="en-US" altLang="zh-CN" sz="2400" dirty="0" smtClean="0">
                <a:solidFill>
                  <a:srgbClr val="F49022"/>
                </a:solidFill>
                <a:latin typeface="黑体" panose="02010609060101010101" pitchFamily="49" charset="-122"/>
                <a:ea typeface="黑体" panose="02010609060101010101" pitchFamily="49" charset="-122"/>
              </a:rPr>
              <a:t>.3G”</a:t>
            </a:r>
            <a:r>
              <a:rPr lang="zh-CN" altLang="en-US" sz="2400" dirty="0" smtClean="0">
                <a:solidFill>
                  <a:srgbClr val="F49022"/>
                </a:solidFill>
                <a:latin typeface="黑体" panose="02010609060101010101" pitchFamily="49" charset="-122"/>
                <a:ea typeface="黑体" panose="02010609060101010101" pitchFamily="49" charset="-122"/>
              </a:rPr>
              <a:t>提供最高上行速率</a:t>
            </a:r>
            <a:r>
              <a:rPr lang="en-US" altLang="zh-CN" sz="2400" dirty="0" smtClean="0">
                <a:solidFill>
                  <a:srgbClr val="F49022"/>
                </a:solidFill>
                <a:latin typeface="黑体" panose="02010609060101010101" pitchFamily="49" charset="-122"/>
                <a:ea typeface="黑体" panose="02010609060101010101" pitchFamily="49" charset="-122"/>
              </a:rPr>
              <a:t>5.76Mbps</a:t>
            </a:r>
            <a:r>
              <a:rPr lang="zh-CN" altLang="en-US" sz="2400" dirty="0" smtClean="0">
                <a:solidFill>
                  <a:srgbClr val="F49022"/>
                </a:solidFill>
                <a:latin typeface="黑体" panose="02010609060101010101" pitchFamily="49" charset="-122"/>
                <a:ea typeface="黑体" panose="02010609060101010101" pitchFamily="49" charset="-122"/>
              </a:rPr>
              <a:t>，最高下行速率</a:t>
            </a:r>
            <a:r>
              <a:rPr lang="en-US" altLang="zh-CN" sz="2400" dirty="0" smtClean="0">
                <a:solidFill>
                  <a:srgbClr val="F49022"/>
                </a:solidFill>
                <a:latin typeface="黑体" panose="02010609060101010101" pitchFamily="49" charset="-122"/>
                <a:ea typeface="黑体" panose="02010609060101010101" pitchFamily="49" charset="-122"/>
              </a:rPr>
              <a:t>7.2Mbps</a:t>
            </a:r>
            <a:r>
              <a:rPr lang="zh-CN" altLang="en-US" sz="2400" dirty="0" smtClean="0">
                <a:solidFill>
                  <a:srgbClr val="F49022"/>
                </a:solidFill>
                <a:latin typeface="黑体" panose="02010609060101010101" pitchFamily="49" charset="-122"/>
                <a:ea typeface="黑体" panose="02010609060101010101" pitchFamily="49" charset="-122"/>
              </a:rPr>
              <a:t>。</a:t>
            </a:r>
          </a:p>
          <a:p>
            <a:pPr algn="just">
              <a:defRPr/>
            </a:pPr>
            <a:endParaRPr lang="en-US" altLang="zh-CN" sz="2400" dirty="0" smtClean="0">
              <a:solidFill>
                <a:srgbClr val="F49022"/>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8103104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973976" y="1045234"/>
            <a:ext cx="7643812" cy="51816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gn="just">
              <a:lnSpc>
                <a:spcPct val="90000"/>
              </a:lnSpc>
              <a:buFont typeface="Wingdings" panose="05000000000000000000" pitchFamily="2" charset="2"/>
              <a:buNone/>
              <a:defRPr/>
            </a:pPr>
            <a:r>
              <a:rPr lang="zh-CN" altLang="en-US" sz="2400" dirty="0" smtClean="0">
                <a:solidFill>
                  <a:srgbClr val="53C3B0"/>
                </a:solidFill>
                <a:latin typeface="黑体" panose="02010609060101010101" pitchFamily="49" charset="-122"/>
                <a:ea typeface="黑体" panose="02010609060101010101" pitchFamily="49" charset="-122"/>
              </a:rPr>
              <a:t>掌握“天冀</a:t>
            </a:r>
            <a:r>
              <a:rPr lang="en-US" altLang="zh-CN" sz="2400" dirty="0" smtClean="0">
                <a:solidFill>
                  <a:srgbClr val="53C3B0"/>
                </a:solidFill>
                <a:latin typeface="黑体" panose="02010609060101010101" pitchFamily="49" charset="-122"/>
                <a:ea typeface="黑体" panose="02010609060101010101" pitchFamily="49" charset="-122"/>
              </a:rPr>
              <a:t>3G”</a:t>
            </a:r>
            <a:r>
              <a:rPr lang="zh-CN" altLang="en-US" sz="2400" dirty="0" smtClean="0">
                <a:solidFill>
                  <a:srgbClr val="53C3B0"/>
                </a:solidFill>
                <a:latin typeface="黑体" panose="02010609060101010101" pitchFamily="49" charset="-122"/>
                <a:ea typeface="黑体" panose="02010609060101010101" pitchFamily="49" charset="-122"/>
              </a:rPr>
              <a:t>无线接入方法步骤。</a:t>
            </a:r>
          </a:p>
          <a:p>
            <a:pPr algn="just">
              <a:lnSpc>
                <a:spcPct val="90000"/>
              </a:lnSpc>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5. WIFI</a:t>
            </a:r>
            <a:r>
              <a:rPr lang="zh-CN" altLang="en-US" sz="2400" dirty="0" smtClean="0">
                <a:solidFill>
                  <a:srgbClr val="53C3B0"/>
                </a:solidFill>
                <a:latin typeface="黑体" panose="02010609060101010101" pitchFamily="49" charset="-122"/>
                <a:ea typeface="黑体" panose="02010609060101010101" pitchFamily="49" charset="-122"/>
              </a:rPr>
              <a:t>无线上网</a:t>
            </a:r>
          </a:p>
          <a:p>
            <a:pPr lvl="1" algn="just">
              <a:lnSpc>
                <a:spcPct val="90000"/>
              </a:lnSpc>
              <a:defRPr/>
            </a:pPr>
            <a:r>
              <a:rPr lang="zh-CN" altLang="en-US" sz="2400" dirty="0" smtClean="0">
                <a:solidFill>
                  <a:srgbClr val="F49022"/>
                </a:solidFill>
                <a:latin typeface="黑体" panose="02010609060101010101" pitchFamily="49" charset="-122"/>
                <a:ea typeface="黑体" panose="02010609060101010101" pitchFamily="49" charset="-122"/>
              </a:rPr>
              <a:t>短距离无线局域网技术。</a:t>
            </a:r>
          </a:p>
          <a:p>
            <a:pPr lvl="1" algn="just">
              <a:lnSpc>
                <a:spcPct val="90000"/>
              </a:lnSpc>
              <a:defRPr/>
            </a:pPr>
            <a:r>
              <a:rPr lang="zh-CN" altLang="en-US" sz="2400" dirty="0" smtClean="0">
                <a:solidFill>
                  <a:srgbClr val="F49022"/>
                </a:solidFill>
                <a:latin typeface="黑体" panose="02010609060101010101" pitchFamily="49" charset="-122"/>
                <a:ea typeface="黑体" panose="02010609060101010101" pitchFamily="49" charset="-122"/>
              </a:rPr>
              <a:t>速度高，理论值可以达到</a:t>
            </a:r>
            <a:r>
              <a:rPr lang="en-US" altLang="zh-CN" sz="2400" dirty="0" smtClean="0">
                <a:solidFill>
                  <a:srgbClr val="F49022"/>
                </a:solidFill>
                <a:latin typeface="黑体" panose="02010609060101010101" pitchFamily="49" charset="-122"/>
                <a:ea typeface="黑体" panose="02010609060101010101" pitchFamily="49" charset="-122"/>
              </a:rPr>
              <a:t>300Mbsp</a:t>
            </a:r>
            <a:r>
              <a:rPr lang="zh-CN" altLang="en-US" sz="2400" dirty="0" smtClean="0">
                <a:solidFill>
                  <a:srgbClr val="F49022"/>
                </a:solidFill>
                <a:latin typeface="黑体" panose="02010609060101010101" pitchFamily="49" charset="-122"/>
                <a:ea typeface="黑体" panose="02010609060101010101" pitchFamily="49" charset="-122"/>
              </a:rPr>
              <a:t>。</a:t>
            </a:r>
          </a:p>
          <a:p>
            <a:pPr lvl="1" algn="just">
              <a:lnSpc>
                <a:spcPct val="90000"/>
              </a:lnSpc>
              <a:defRPr/>
            </a:pPr>
            <a:r>
              <a:rPr lang="en-US" altLang="zh-CN" sz="2400" dirty="0" smtClean="0">
                <a:solidFill>
                  <a:srgbClr val="F49022"/>
                </a:solidFill>
                <a:latin typeface="黑体" panose="02010609060101010101" pitchFamily="49" charset="-122"/>
                <a:ea typeface="黑体" panose="02010609060101010101" pitchFamily="49" charset="-122"/>
              </a:rPr>
              <a:t>WIFI</a:t>
            </a:r>
            <a:r>
              <a:rPr lang="zh-CN" altLang="en-US" sz="2400" dirty="0" smtClean="0">
                <a:solidFill>
                  <a:srgbClr val="F49022"/>
                </a:solidFill>
                <a:latin typeface="黑体" panose="02010609060101010101" pitchFamily="49" charset="-122"/>
                <a:ea typeface="黑体" panose="02010609060101010101" pitchFamily="49" charset="-122"/>
              </a:rPr>
              <a:t>覆盖半径为</a:t>
            </a:r>
            <a:r>
              <a:rPr lang="en-US" altLang="zh-CN" sz="2400" dirty="0" smtClean="0">
                <a:solidFill>
                  <a:srgbClr val="F49022"/>
                </a:solidFill>
                <a:latin typeface="黑体" panose="02010609060101010101" pitchFamily="49" charset="-122"/>
                <a:ea typeface="黑体" panose="02010609060101010101" pitchFamily="49" charset="-122"/>
              </a:rPr>
              <a:t>100</a:t>
            </a:r>
            <a:r>
              <a:rPr lang="zh-CN" altLang="en-US" sz="2400" dirty="0" smtClean="0">
                <a:solidFill>
                  <a:srgbClr val="F49022"/>
                </a:solidFill>
                <a:latin typeface="黑体" panose="02010609060101010101" pitchFamily="49" charset="-122"/>
                <a:ea typeface="黑体" panose="02010609060101010101" pitchFamily="49" charset="-122"/>
              </a:rPr>
              <a:t>米，蓝牙为</a:t>
            </a:r>
            <a:r>
              <a:rPr lang="en-US" altLang="zh-CN" sz="2400" dirty="0" smtClean="0">
                <a:solidFill>
                  <a:srgbClr val="F49022"/>
                </a:solidFill>
                <a:latin typeface="黑体" panose="02010609060101010101" pitchFamily="49" charset="-122"/>
                <a:ea typeface="黑体" panose="02010609060101010101" pitchFamily="49" charset="-122"/>
              </a:rPr>
              <a:t>15</a:t>
            </a:r>
            <a:r>
              <a:rPr lang="zh-CN" altLang="en-US" sz="2400" dirty="0" smtClean="0">
                <a:solidFill>
                  <a:srgbClr val="F49022"/>
                </a:solidFill>
                <a:latin typeface="黑体" panose="02010609060101010101" pitchFamily="49" charset="-122"/>
                <a:ea typeface="黑体" panose="02010609060101010101" pitchFamily="49" charset="-122"/>
              </a:rPr>
              <a:t>米。</a:t>
            </a:r>
          </a:p>
          <a:p>
            <a:pPr lvl="1" algn="just">
              <a:lnSpc>
                <a:spcPct val="90000"/>
              </a:lnSpc>
              <a:defRPr/>
            </a:pPr>
            <a:r>
              <a:rPr lang="zh-CN" altLang="en-US" sz="2400" dirty="0" smtClean="0">
                <a:solidFill>
                  <a:srgbClr val="F49022"/>
                </a:solidFill>
                <a:latin typeface="黑体" panose="02010609060101010101" pitchFamily="49" charset="-122"/>
                <a:ea typeface="黑体" panose="02010609060101010101" pitchFamily="49" charset="-122"/>
              </a:rPr>
              <a:t>设备简单一台无线路由器加一个无线网卡就可以组一个简单局域网。</a:t>
            </a:r>
            <a:endParaRPr lang="zh-CN" altLang="en-US" sz="2400" dirty="0" smtClean="0">
              <a:solidFill>
                <a:srgbClr val="F49022"/>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2320121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1245080" y="2496269"/>
            <a:ext cx="8382000" cy="49530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panose="05000000000000000000" pitchFamily="2" charset="2"/>
              <a:buNone/>
              <a:defRPr/>
            </a:pPr>
            <a:r>
              <a:rPr lang="zh-CN" altLang="en-US" sz="3200" smtClean="0">
                <a:solidFill>
                  <a:srgbClr val="53C3B0"/>
                </a:solidFill>
                <a:latin typeface="黑体" panose="02010609060101010101" pitchFamily="49" charset="-122"/>
                <a:ea typeface="黑体" panose="02010609060101010101" pitchFamily="49" charset="-122"/>
              </a:rPr>
              <a:t>家庭网络可以有哪些方式？</a:t>
            </a:r>
            <a:endParaRPr lang="en-US" altLang="zh-CN" sz="3200" smtClean="0">
              <a:solidFill>
                <a:srgbClr val="53C3B0"/>
              </a:solidFill>
              <a:latin typeface="黑体" panose="02010609060101010101" pitchFamily="49" charset="-122"/>
              <a:ea typeface="黑体" panose="02010609060101010101" pitchFamily="49" charset="-122"/>
            </a:endParaRPr>
          </a:p>
          <a:p>
            <a:pPr>
              <a:buFont typeface="Wingdings" panose="05000000000000000000" pitchFamily="2" charset="2"/>
              <a:buNone/>
              <a:defRPr/>
            </a:pPr>
            <a:r>
              <a:rPr lang="zh-CN" altLang="en-US" sz="3200" smtClean="0">
                <a:solidFill>
                  <a:srgbClr val="53C3B0"/>
                </a:solidFill>
                <a:latin typeface="黑体" panose="02010609060101010101" pitchFamily="49" charset="-122"/>
                <a:ea typeface="黑体" panose="02010609060101010101" pitchFamily="49" charset="-122"/>
              </a:rPr>
              <a:t>你家里的</a:t>
            </a:r>
            <a:r>
              <a:rPr lang="en-US" altLang="zh-CN" sz="3200" smtClean="0">
                <a:solidFill>
                  <a:srgbClr val="53C3B0"/>
                </a:solidFill>
                <a:latin typeface="黑体" panose="02010609060101010101" pitchFamily="49" charset="-122"/>
                <a:ea typeface="黑体" panose="02010609060101010101" pitchFamily="49" charset="-122"/>
              </a:rPr>
              <a:t>WIFI</a:t>
            </a:r>
            <a:r>
              <a:rPr lang="zh-CN" altLang="en-US" sz="3200" smtClean="0">
                <a:solidFill>
                  <a:srgbClr val="53C3B0"/>
                </a:solidFill>
                <a:latin typeface="黑体" panose="02010609060101010101" pitchFamily="49" charset="-122"/>
                <a:ea typeface="黑体" panose="02010609060101010101" pitchFamily="49" charset="-122"/>
              </a:rPr>
              <a:t>是怎样的？写过程。</a:t>
            </a:r>
            <a:endParaRPr lang="en-US" altLang="zh-CN" sz="3200" dirty="0">
              <a:solidFill>
                <a:srgbClr val="53C3B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3362724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EC82EDAC-2C39-4F7C-A4E0-3DDD0421BDD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489" y="900644"/>
            <a:ext cx="7026452" cy="5715000"/>
          </a:xfrm>
          <a:prstGeom prst="rect">
            <a:avLst/>
          </a:prstGeom>
        </p:spPr>
      </p:pic>
      <p:pic>
        <p:nvPicPr>
          <p:cNvPr id="2" name="图片 1">
            <a:extLst>
              <a:ext uri="{FF2B5EF4-FFF2-40B4-BE49-F238E27FC236}">
                <a16:creationId xmlns:a16="http://schemas.microsoft.com/office/drawing/2014/main" id="{9B60396F-A878-4F67-9196-238D4B37BE3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28214" y="2140520"/>
            <a:ext cx="5063785" cy="2848692"/>
          </a:xfrm>
          <a:prstGeom prst="rect">
            <a:avLst/>
          </a:prstGeom>
        </p:spPr>
      </p:pic>
      <p:sp>
        <p:nvSpPr>
          <p:cNvPr id="3" name="菱形 2">
            <a:extLst>
              <a:ext uri="{FF2B5EF4-FFF2-40B4-BE49-F238E27FC236}">
                <a16:creationId xmlns:a16="http://schemas.microsoft.com/office/drawing/2014/main" id="{7E49F948-7F10-4A06-8524-71468A1B69E5}"/>
              </a:ext>
            </a:extLst>
          </p:cNvPr>
          <p:cNvSpPr/>
          <p:nvPr/>
        </p:nvSpPr>
        <p:spPr bwMode="auto">
          <a:xfrm>
            <a:off x="4049602" y="1279717"/>
            <a:ext cx="4552636" cy="4552636"/>
          </a:xfrm>
          <a:prstGeom prst="diamond">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4" name="矩形 3"/>
          <p:cNvSpPr/>
          <p:nvPr/>
        </p:nvSpPr>
        <p:spPr>
          <a:xfrm>
            <a:off x="1975449" y="2844786"/>
            <a:ext cx="7488832" cy="1323439"/>
          </a:xfrm>
          <a:prstGeom prst="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wrap="square" lIns="91440" tIns="45720" rIns="91440" bIns="45720">
            <a:spAutoFit/>
          </a:bodyPr>
          <a:lstStyle/>
          <a:p>
            <a:pPr algn="ctr"/>
            <a:r>
              <a:rPr lang="zh-CN" altLang="en-US" sz="8000" b="1" dirty="0" smtClean="0">
                <a:ln w="6600">
                  <a:solidFill>
                    <a:schemeClr val="accent2"/>
                  </a:solidFill>
                  <a:prstDash val="solid"/>
                </a:ln>
                <a:solidFill>
                  <a:srgbClr val="FFFFFF"/>
                </a:solidFill>
                <a:effectLst>
                  <a:outerShdw dist="38100" dir="2700000" algn="tl" rotWithShape="0">
                    <a:schemeClr val="accent2"/>
                  </a:outerShdw>
                </a:effectLst>
              </a:rPr>
              <a:t>谢谢观看与指导</a:t>
            </a:r>
            <a:endParaRPr lang="zh-CN" altLang="en-US" sz="8000" b="1" dirty="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9456548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727495" y="984849"/>
            <a:ext cx="8458200" cy="49530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gn="just">
              <a:defRPr/>
            </a:pPr>
            <a:r>
              <a:rPr lang="zh-CN" altLang="en-US" sz="2400" dirty="0" smtClean="0">
                <a:solidFill>
                  <a:srgbClr val="53C3B0"/>
                </a:solidFill>
                <a:latin typeface="黑体" panose="02010609060101010101" pitchFamily="49" charset="-122"/>
                <a:ea typeface="黑体" panose="02010609060101010101" pitchFamily="49" charset="-122"/>
              </a:rPr>
              <a:t>计算机的工作原理：存储程序和</a:t>
            </a:r>
            <a:r>
              <a:rPr lang="zh-CN" altLang="en-US" sz="2400" b="1" dirty="0" smtClean="0">
                <a:solidFill>
                  <a:srgbClr val="53C3B0"/>
                </a:solidFill>
                <a:latin typeface="黑体" panose="02010609060101010101" pitchFamily="49" charset="-122"/>
                <a:ea typeface="黑体" panose="02010609060101010101" pitchFamily="49" charset="-122"/>
              </a:rPr>
              <a:t>程序</a:t>
            </a:r>
            <a:r>
              <a:rPr lang="zh-CN" altLang="en-US" sz="2400" dirty="0" smtClean="0">
                <a:solidFill>
                  <a:srgbClr val="53C3B0"/>
                </a:solidFill>
                <a:latin typeface="黑体" panose="02010609060101010101" pitchFamily="49" charset="-122"/>
                <a:ea typeface="黑体" panose="02010609060101010101" pitchFamily="49" charset="-122"/>
              </a:rPr>
              <a:t>控制。</a:t>
            </a:r>
            <a:r>
              <a:rPr lang="zh-CN" altLang="en-US" sz="2400" dirty="0" smtClean="0">
                <a:solidFill>
                  <a:srgbClr val="F49022"/>
                </a:solidFill>
                <a:latin typeface="黑体" panose="02010609060101010101" pitchFamily="49" charset="-122"/>
                <a:ea typeface="黑体" panose="02010609060101010101" pitchFamily="49" charset="-122"/>
              </a:rPr>
              <a:t>把人们事先编好的程序及处理中所需的数据，通过输入设备送到计算机的内存储器中，即存储程序。开始工作时，控制器从内存储器中逐条读取程序中的指令，并按照每条指令的要求执行所规定的操作。</a:t>
            </a:r>
          </a:p>
          <a:p>
            <a:pPr>
              <a:defRPr/>
            </a:pPr>
            <a:r>
              <a:rPr lang="zh-CN" altLang="en-US" sz="2400" dirty="0" smtClean="0">
                <a:solidFill>
                  <a:srgbClr val="53C3B0"/>
                </a:solidFill>
                <a:latin typeface="黑体" panose="02010609060101010101" pitchFamily="49" charset="-122"/>
                <a:ea typeface="黑体" panose="02010609060101010101" pitchFamily="49" charset="-122"/>
              </a:rPr>
              <a:t>例如：</a:t>
            </a:r>
            <a:r>
              <a:rPr lang="zh-CN" altLang="en-US" sz="2400" dirty="0" smtClean="0">
                <a:solidFill>
                  <a:srgbClr val="F49022"/>
                </a:solidFill>
                <a:latin typeface="黑体" panose="02010609060101010101" pitchFamily="49" charset="-122"/>
                <a:ea typeface="黑体" panose="02010609060101010101" pitchFamily="49" charset="-122"/>
              </a:rPr>
              <a:t>如果要求执行的是某种</a:t>
            </a:r>
            <a:r>
              <a:rPr lang="zh-CN" altLang="en-US" sz="2400" b="1" dirty="0" smtClean="0">
                <a:solidFill>
                  <a:srgbClr val="F49022"/>
                </a:solidFill>
                <a:latin typeface="黑体" panose="02010609060101010101" pitchFamily="49" charset="-122"/>
                <a:ea typeface="黑体" panose="02010609060101010101" pitchFamily="49" charset="-122"/>
              </a:rPr>
              <a:t>算术</a:t>
            </a:r>
            <a:r>
              <a:rPr lang="zh-CN" altLang="en-US" sz="2400" dirty="0" smtClean="0">
                <a:solidFill>
                  <a:srgbClr val="F49022"/>
                </a:solidFill>
                <a:latin typeface="黑体" panose="02010609060101010101" pitchFamily="49" charset="-122"/>
                <a:ea typeface="黑体" panose="02010609060101010101" pitchFamily="49" charset="-122"/>
              </a:rPr>
              <a:t>运算，则按地址从内存储器中取出数据，再送往运算器执行要求的算术操作，然后按地址把结果送往内存储器中。这一过程称为程序控制。 </a:t>
            </a:r>
            <a:endParaRPr lang="zh-CN" altLang="en-US" sz="2400" dirty="0" smtClean="0">
              <a:solidFill>
                <a:srgbClr val="F49022"/>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2380696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891397" y="823822"/>
            <a:ext cx="8229600" cy="52578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panose="05000000000000000000" pitchFamily="2" charset="2"/>
              <a:buNone/>
              <a:defRPr/>
            </a:pPr>
            <a:r>
              <a:rPr lang="en-US" altLang="zh-CN" sz="2400" dirty="0" smtClean="0">
                <a:solidFill>
                  <a:srgbClr val="317FB7"/>
                </a:solidFill>
                <a:latin typeface="黑体" panose="02010609060101010101" pitchFamily="49" charset="-122"/>
                <a:ea typeface="黑体" panose="02010609060101010101" pitchFamily="49" charset="-122"/>
              </a:rPr>
              <a:t>2.</a:t>
            </a:r>
            <a:r>
              <a:rPr lang="zh-CN" altLang="en-US" sz="2400" dirty="0" smtClean="0">
                <a:solidFill>
                  <a:srgbClr val="317FB7"/>
                </a:solidFill>
                <a:latin typeface="黑体" panose="02010609060101010101" pitchFamily="49" charset="-122"/>
                <a:ea typeface="黑体" panose="02010609060101010101" pitchFamily="49" charset="-122"/>
              </a:rPr>
              <a:t>计算机的主要部件及其技术指标</a:t>
            </a:r>
          </a:p>
          <a:p>
            <a:pPr>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1</a:t>
            </a:r>
            <a:r>
              <a:rPr lang="zh-CN" altLang="en-US" sz="2400" dirty="0" smtClean="0">
                <a:solidFill>
                  <a:srgbClr val="53C3B0"/>
                </a:solidFill>
                <a:latin typeface="黑体" panose="02010609060101010101" pitchFamily="49" charset="-122"/>
                <a:ea typeface="黑体" panose="02010609060101010101" pitchFamily="49" charset="-122"/>
              </a:rPr>
              <a:t>）主板</a:t>
            </a:r>
          </a:p>
          <a:p>
            <a:pPr lvl="1">
              <a:defRPr/>
            </a:pPr>
            <a:r>
              <a:rPr lang="zh-CN" altLang="en-US" sz="2400" dirty="0" smtClean="0">
                <a:solidFill>
                  <a:srgbClr val="F49022"/>
                </a:solidFill>
                <a:latin typeface="黑体" panose="02010609060101010101" pitchFamily="49" charset="-122"/>
                <a:ea typeface="黑体" panose="02010609060101010101" pitchFamily="49" charset="-122"/>
                <a:cs typeface="+mn-ea"/>
              </a:rPr>
              <a:t>主板是整个电脑的基板，由多层电路板和各种硬件接口等组成。</a:t>
            </a:r>
          </a:p>
          <a:p>
            <a:pPr lvl="1">
              <a:defRPr/>
            </a:pPr>
            <a:r>
              <a:rPr lang="zh-CN" altLang="en-US" sz="2400" dirty="0" smtClean="0">
                <a:solidFill>
                  <a:srgbClr val="F49022"/>
                </a:solidFill>
                <a:latin typeface="黑体" panose="02010609060101010101" pitchFamily="49" charset="-122"/>
                <a:ea typeface="黑体" panose="02010609060101010101" pitchFamily="49" charset="-122"/>
                <a:cs typeface="+mn-ea"/>
              </a:rPr>
              <a:t>主板的速度在一定程度上制约着整机的速度，稳定性决定着整机的稳定性。</a:t>
            </a:r>
            <a:endParaRPr lang="zh-CN" altLang="en-US" sz="2400" dirty="0" smtClean="0">
              <a:solidFill>
                <a:srgbClr val="F49022"/>
              </a:solidFill>
              <a:latin typeface="黑体" panose="02010609060101010101" pitchFamily="49" charset="-122"/>
              <a:ea typeface="黑体" panose="02010609060101010101" pitchFamily="49" charset="-122"/>
              <a:cs typeface="+mn-ea"/>
            </a:endParaRPr>
          </a:p>
        </p:txBody>
      </p:sp>
      <p:pic>
        <p:nvPicPr>
          <p:cNvPr id="3" name="图片 2"/>
          <p:cNvPicPr>
            <a:picLocks noChangeAspect="1"/>
          </p:cNvPicPr>
          <p:nvPr/>
        </p:nvPicPr>
        <p:blipFill>
          <a:blip r:embed="rId2"/>
          <a:stretch>
            <a:fillRect/>
          </a:stretch>
        </p:blipFill>
        <p:spPr>
          <a:xfrm>
            <a:off x="2419350" y="3691025"/>
            <a:ext cx="4610100" cy="28575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6073790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839638" y="831370"/>
            <a:ext cx="8077200" cy="49530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panose="05000000000000000000" pitchFamily="2" charset="2"/>
              <a:buNone/>
              <a:defRPr/>
            </a:pPr>
            <a:r>
              <a:rPr lang="en-US" altLang="zh-CN" sz="2400" dirty="0" smtClean="0">
                <a:solidFill>
                  <a:srgbClr val="317FB7"/>
                </a:solidFill>
                <a:latin typeface="黑体" panose="02010609060101010101" pitchFamily="49" charset="-122"/>
                <a:ea typeface="黑体" panose="02010609060101010101" pitchFamily="49" charset="-122"/>
              </a:rPr>
              <a:t>2</a:t>
            </a:r>
            <a:r>
              <a:rPr lang="zh-CN" altLang="en-US" sz="2400" dirty="0" smtClean="0">
                <a:solidFill>
                  <a:srgbClr val="317FB7"/>
                </a:solidFill>
                <a:latin typeface="黑体" panose="02010609060101010101" pitchFamily="49" charset="-122"/>
                <a:ea typeface="黑体" panose="02010609060101010101" pitchFamily="49" charset="-122"/>
              </a:rPr>
              <a:t>）中央处理器</a:t>
            </a:r>
          </a:p>
          <a:p>
            <a:pPr lvl="1">
              <a:defRPr/>
            </a:pPr>
            <a:r>
              <a:rPr lang="zh-CN" altLang="en-US" sz="2400" dirty="0" smtClean="0">
                <a:solidFill>
                  <a:srgbClr val="F49022"/>
                </a:solidFill>
                <a:latin typeface="黑体" panose="02010609060101010101" pitchFamily="49" charset="-122"/>
                <a:ea typeface="黑体" panose="02010609060101010101" pitchFamily="49" charset="-122"/>
                <a:cs typeface="+mn-ea"/>
              </a:rPr>
              <a:t>内部结构分为控制单元、逻辑单元、存储单元三个部分，进行分析、判断、运算并控制、协调计算机各部分工作。</a:t>
            </a:r>
          </a:p>
          <a:p>
            <a:pPr lvl="1">
              <a:defRPr/>
            </a:pPr>
            <a:r>
              <a:rPr lang="zh-CN" altLang="en-US" sz="2400" dirty="0" smtClean="0">
                <a:solidFill>
                  <a:srgbClr val="F49022"/>
                </a:solidFill>
                <a:latin typeface="黑体" panose="02010609060101010101" pitchFamily="49" charset="-122"/>
                <a:ea typeface="黑体" panose="02010609060101010101" pitchFamily="49" charset="-122"/>
                <a:cs typeface="+mn-ea"/>
              </a:rPr>
              <a:t>双核就是单个半导体的一个处理器上拥有两个一样的功能的处理器核心。</a:t>
            </a:r>
            <a:endParaRPr lang="zh-CN" altLang="en-US" sz="2400" dirty="0" smtClean="0">
              <a:solidFill>
                <a:srgbClr val="F49022"/>
              </a:solidFill>
              <a:latin typeface="黑体" panose="02010609060101010101" pitchFamily="49" charset="-122"/>
              <a:ea typeface="黑体" panose="02010609060101010101" pitchFamily="49" charset="-122"/>
              <a:cs typeface="+mn-ea"/>
            </a:endParaRPr>
          </a:p>
        </p:txBody>
      </p:sp>
      <p:pic>
        <p:nvPicPr>
          <p:cNvPr id="3" name="图片 2"/>
          <p:cNvPicPr>
            <a:picLocks noChangeAspect="1"/>
          </p:cNvPicPr>
          <p:nvPr/>
        </p:nvPicPr>
        <p:blipFill>
          <a:blip r:embed="rId2"/>
          <a:stretch>
            <a:fillRect/>
          </a:stretch>
        </p:blipFill>
        <p:spPr>
          <a:xfrm>
            <a:off x="2231186" y="3606650"/>
            <a:ext cx="5124450" cy="2543175"/>
          </a:xfrm>
          <a:prstGeom prst="rect">
            <a:avLst/>
          </a:prstGeom>
        </p:spPr>
      </p:pic>
    </p:spTree>
    <p:extLst>
      <p:ext uri="{BB962C8B-B14F-4D97-AF65-F5344CB8AC3E}">
        <p14:creationId xmlns:p14="http://schemas.microsoft.com/office/powerpoint/2010/main" val="19488106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882770" y="822385"/>
            <a:ext cx="8077200" cy="49530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nSpc>
                <a:spcPct val="90000"/>
              </a:lnSpc>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3</a:t>
            </a:r>
            <a:r>
              <a:rPr lang="zh-CN" altLang="en-US" sz="2400" dirty="0" smtClean="0">
                <a:solidFill>
                  <a:srgbClr val="53C3B0"/>
                </a:solidFill>
                <a:latin typeface="黑体" panose="02010609060101010101" pitchFamily="49" charset="-122"/>
                <a:ea typeface="黑体" panose="02010609060101010101" pitchFamily="49" charset="-122"/>
              </a:rPr>
              <a:t>）内存</a:t>
            </a:r>
          </a:p>
          <a:p>
            <a:pPr lvl="1">
              <a:lnSpc>
                <a:spcPct val="90000"/>
              </a:lnSpc>
              <a:defRPr/>
            </a:pPr>
            <a:r>
              <a:rPr lang="zh-CN" altLang="en-US" sz="2400" dirty="0" smtClean="0">
                <a:solidFill>
                  <a:srgbClr val="F49022"/>
                </a:solidFill>
                <a:latin typeface="黑体" panose="02010609060101010101" pitchFamily="49" charset="-122"/>
                <a:ea typeface="黑体" panose="02010609060101010101" pitchFamily="49" charset="-122"/>
                <a:cs typeface="+mn-ea"/>
              </a:rPr>
              <a:t>内存用于存储程序和数据，分为只读存储器（</a:t>
            </a:r>
            <a:r>
              <a:rPr lang="en-US" altLang="zh-CN" sz="2400" dirty="0" smtClean="0">
                <a:solidFill>
                  <a:srgbClr val="F49022"/>
                </a:solidFill>
                <a:latin typeface="黑体" panose="02010609060101010101" pitchFamily="49" charset="-122"/>
                <a:ea typeface="黑体" panose="02010609060101010101" pitchFamily="49" charset="-122"/>
                <a:cs typeface="+mn-ea"/>
              </a:rPr>
              <a:t>ROM</a:t>
            </a:r>
            <a:r>
              <a:rPr lang="zh-CN" altLang="en-US" sz="2400" dirty="0" smtClean="0">
                <a:solidFill>
                  <a:srgbClr val="F49022"/>
                </a:solidFill>
                <a:latin typeface="黑体" panose="02010609060101010101" pitchFamily="49" charset="-122"/>
                <a:ea typeface="黑体" panose="02010609060101010101" pitchFamily="49" charset="-122"/>
                <a:cs typeface="+mn-ea"/>
              </a:rPr>
              <a:t>）和随机存储器（</a:t>
            </a:r>
            <a:r>
              <a:rPr lang="en-US" altLang="zh-CN" sz="2400" dirty="0" smtClean="0">
                <a:solidFill>
                  <a:srgbClr val="F49022"/>
                </a:solidFill>
                <a:latin typeface="黑体" panose="02010609060101010101" pitchFamily="49" charset="-122"/>
                <a:ea typeface="黑体" panose="02010609060101010101" pitchFamily="49" charset="-122"/>
                <a:cs typeface="+mn-ea"/>
              </a:rPr>
              <a:t>RAM</a:t>
            </a:r>
            <a:r>
              <a:rPr lang="zh-CN" altLang="en-US" sz="2400" dirty="0" smtClean="0">
                <a:solidFill>
                  <a:srgbClr val="F49022"/>
                </a:solidFill>
                <a:latin typeface="黑体" panose="02010609060101010101" pitchFamily="49" charset="-122"/>
                <a:ea typeface="黑体" panose="02010609060101010101" pitchFamily="49" charset="-122"/>
                <a:cs typeface="+mn-ea"/>
              </a:rPr>
              <a:t>）。</a:t>
            </a:r>
          </a:p>
          <a:p>
            <a:pPr lvl="1">
              <a:lnSpc>
                <a:spcPct val="90000"/>
              </a:lnSpc>
              <a:defRPr/>
            </a:pPr>
            <a:r>
              <a:rPr lang="zh-CN" altLang="en-US" sz="2400" dirty="0" smtClean="0">
                <a:solidFill>
                  <a:srgbClr val="F49022"/>
                </a:solidFill>
                <a:latin typeface="黑体" panose="02010609060101010101" pitchFamily="49" charset="-122"/>
                <a:ea typeface="黑体" panose="02010609060101010101" pitchFamily="49" charset="-122"/>
                <a:cs typeface="+mn-ea"/>
              </a:rPr>
              <a:t>只读存储器用于存储重要数据。只读存储器包括：标准</a:t>
            </a:r>
            <a:r>
              <a:rPr lang="en-US" altLang="zh-CN" sz="2400" dirty="0" smtClean="0">
                <a:solidFill>
                  <a:srgbClr val="F49022"/>
                </a:solidFill>
                <a:latin typeface="黑体" panose="02010609060101010101" pitchFamily="49" charset="-122"/>
                <a:ea typeface="黑体" panose="02010609060101010101" pitchFamily="49" charset="-122"/>
                <a:cs typeface="+mn-ea"/>
              </a:rPr>
              <a:t>ROM</a:t>
            </a:r>
            <a:r>
              <a:rPr lang="zh-CN" altLang="en-US" sz="2400" dirty="0" smtClean="0">
                <a:solidFill>
                  <a:srgbClr val="F49022"/>
                </a:solidFill>
                <a:latin typeface="黑体" panose="02010609060101010101" pitchFamily="49" charset="-122"/>
                <a:ea typeface="黑体" panose="02010609060101010101" pitchFamily="49" charset="-122"/>
                <a:cs typeface="+mn-ea"/>
              </a:rPr>
              <a:t>，</a:t>
            </a:r>
            <a:r>
              <a:rPr lang="en-US" altLang="zh-CN" sz="2400" dirty="0" smtClean="0">
                <a:solidFill>
                  <a:srgbClr val="F49022"/>
                </a:solidFill>
                <a:latin typeface="黑体" panose="02010609060101010101" pitchFamily="49" charset="-122"/>
                <a:ea typeface="黑体" panose="02010609060101010101" pitchFamily="49" charset="-122"/>
                <a:cs typeface="+mn-ea"/>
              </a:rPr>
              <a:t>PROM</a:t>
            </a:r>
            <a:r>
              <a:rPr lang="zh-CN" altLang="en-US" sz="2400" dirty="0" smtClean="0">
                <a:solidFill>
                  <a:srgbClr val="F49022"/>
                </a:solidFill>
                <a:latin typeface="黑体" panose="02010609060101010101" pitchFamily="49" charset="-122"/>
                <a:ea typeface="黑体" panose="02010609060101010101" pitchFamily="49" charset="-122"/>
                <a:cs typeface="+mn-ea"/>
              </a:rPr>
              <a:t>可编程</a:t>
            </a:r>
            <a:r>
              <a:rPr lang="en-US" altLang="zh-CN" sz="2400" dirty="0" smtClean="0">
                <a:solidFill>
                  <a:srgbClr val="F49022"/>
                </a:solidFill>
                <a:latin typeface="黑体" panose="02010609060101010101" pitchFamily="49" charset="-122"/>
                <a:ea typeface="黑体" panose="02010609060101010101" pitchFamily="49" charset="-122"/>
                <a:cs typeface="+mn-ea"/>
              </a:rPr>
              <a:t>ROM</a:t>
            </a:r>
            <a:r>
              <a:rPr lang="zh-CN" altLang="en-US" sz="2400" dirty="0" smtClean="0">
                <a:solidFill>
                  <a:srgbClr val="F49022"/>
                </a:solidFill>
                <a:latin typeface="黑体" panose="02010609060101010101" pitchFamily="49" charset="-122"/>
                <a:ea typeface="黑体" panose="02010609060101010101" pitchFamily="49" charset="-122"/>
                <a:cs typeface="+mn-ea"/>
              </a:rPr>
              <a:t>，</a:t>
            </a:r>
            <a:r>
              <a:rPr lang="en-US" altLang="zh-CN" sz="2400" dirty="0" smtClean="0">
                <a:solidFill>
                  <a:srgbClr val="F49022"/>
                </a:solidFill>
                <a:latin typeface="黑体" panose="02010609060101010101" pitchFamily="49" charset="-122"/>
                <a:ea typeface="黑体" panose="02010609060101010101" pitchFamily="49" charset="-122"/>
                <a:cs typeface="+mn-ea"/>
              </a:rPr>
              <a:t>EPROM</a:t>
            </a:r>
            <a:r>
              <a:rPr lang="zh-CN" altLang="en-US" sz="2400" dirty="0" smtClean="0">
                <a:solidFill>
                  <a:srgbClr val="F49022"/>
                </a:solidFill>
                <a:latin typeface="黑体" panose="02010609060101010101" pitchFamily="49" charset="-122"/>
                <a:ea typeface="黑体" panose="02010609060101010101" pitchFamily="49" charset="-122"/>
                <a:cs typeface="+mn-ea"/>
              </a:rPr>
              <a:t>可擦去可编程</a:t>
            </a:r>
            <a:r>
              <a:rPr lang="en-US" altLang="zh-CN" sz="2400" dirty="0" smtClean="0">
                <a:solidFill>
                  <a:srgbClr val="F49022"/>
                </a:solidFill>
                <a:latin typeface="黑体" panose="02010609060101010101" pitchFamily="49" charset="-122"/>
                <a:ea typeface="黑体" panose="02010609060101010101" pitchFamily="49" charset="-122"/>
                <a:cs typeface="+mn-ea"/>
              </a:rPr>
              <a:t>ROM</a:t>
            </a:r>
            <a:r>
              <a:rPr lang="zh-CN" altLang="en-US" sz="2400" dirty="0" smtClean="0">
                <a:solidFill>
                  <a:srgbClr val="F49022"/>
                </a:solidFill>
                <a:latin typeface="黑体" panose="02010609060101010101" pitchFamily="49" charset="-122"/>
                <a:ea typeface="黑体" panose="02010609060101010101" pitchFamily="49" charset="-122"/>
                <a:cs typeface="+mn-ea"/>
              </a:rPr>
              <a:t>，</a:t>
            </a:r>
            <a:r>
              <a:rPr lang="en-US" altLang="zh-CN" sz="2400" dirty="0" smtClean="0">
                <a:solidFill>
                  <a:srgbClr val="F49022"/>
                </a:solidFill>
                <a:latin typeface="黑体" panose="02010609060101010101" pitchFamily="49" charset="-122"/>
                <a:ea typeface="黑体" panose="02010609060101010101" pitchFamily="49" charset="-122"/>
                <a:cs typeface="+mn-ea"/>
              </a:rPr>
              <a:t>EEPROM</a:t>
            </a:r>
            <a:r>
              <a:rPr lang="zh-CN" altLang="en-US" sz="2400" dirty="0" smtClean="0">
                <a:solidFill>
                  <a:srgbClr val="F49022"/>
                </a:solidFill>
                <a:latin typeface="黑体" panose="02010609060101010101" pitchFamily="49" charset="-122"/>
                <a:ea typeface="黑体" panose="02010609060101010101" pitchFamily="49" charset="-122"/>
                <a:cs typeface="+mn-ea"/>
              </a:rPr>
              <a:t>可擦去可编程</a:t>
            </a:r>
            <a:r>
              <a:rPr lang="en-US" altLang="zh-CN" sz="2400" dirty="0" smtClean="0">
                <a:solidFill>
                  <a:srgbClr val="F49022"/>
                </a:solidFill>
                <a:latin typeface="黑体" panose="02010609060101010101" pitchFamily="49" charset="-122"/>
                <a:ea typeface="黑体" panose="02010609060101010101" pitchFamily="49" charset="-122"/>
                <a:cs typeface="+mn-ea"/>
              </a:rPr>
              <a:t>ROM</a:t>
            </a:r>
            <a:r>
              <a:rPr lang="zh-CN" altLang="en-US" sz="2400" dirty="0" smtClean="0">
                <a:solidFill>
                  <a:srgbClr val="F49022"/>
                </a:solidFill>
                <a:latin typeface="黑体" panose="02010609060101010101" pitchFamily="49" charset="-122"/>
                <a:ea typeface="黑体" panose="02010609060101010101" pitchFamily="49" charset="-122"/>
                <a:cs typeface="+mn-ea"/>
              </a:rPr>
              <a:t>。</a:t>
            </a:r>
          </a:p>
          <a:p>
            <a:pPr lvl="1">
              <a:lnSpc>
                <a:spcPct val="90000"/>
              </a:lnSpc>
              <a:defRPr/>
            </a:pPr>
            <a:r>
              <a:rPr lang="zh-CN" altLang="en-US" sz="2400" dirty="0" smtClean="0">
                <a:solidFill>
                  <a:srgbClr val="F49022"/>
                </a:solidFill>
                <a:latin typeface="黑体" panose="02010609060101010101" pitchFamily="49" charset="-122"/>
                <a:ea typeface="黑体" panose="02010609060101010101" pitchFamily="49" charset="-122"/>
                <a:cs typeface="+mn-ea"/>
              </a:rPr>
              <a:t>随机存储器：数据的中转而不能永久保存。</a:t>
            </a:r>
          </a:p>
          <a:p>
            <a:pPr lvl="1">
              <a:lnSpc>
                <a:spcPct val="90000"/>
              </a:lnSpc>
              <a:defRPr/>
            </a:pPr>
            <a:r>
              <a:rPr lang="zh-CN" altLang="en-US" sz="2400" dirty="0" smtClean="0">
                <a:solidFill>
                  <a:srgbClr val="F49022"/>
                </a:solidFill>
                <a:latin typeface="黑体" panose="02010609060101010101" pitchFamily="49" charset="-122"/>
                <a:ea typeface="黑体" panose="02010609060101010101" pitchFamily="49" charset="-122"/>
                <a:cs typeface="+mn-ea"/>
              </a:rPr>
              <a:t>存储器容量以字节为基本单位。</a:t>
            </a:r>
            <a:r>
              <a:rPr lang="en-US" altLang="zh-CN" sz="2400" dirty="0" smtClean="0">
                <a:solidFill>
                  <a:srgbClr val="F49022"/>
                </a:solidFill>
                <a:latin typeface="黑体" panose="02010609060101010101" pitchFamily="49" charset="-122"/>
                <a:ea typeface="黑体" panose="02010609060101010101" pitchFamily="49" charset="-122"/>
                <a:cs typeface="+mn-ea"/>
              </a:rPr>
              <a:t>1024</a:t>
            </a:r>
            <a:r>
              <a:rPr lang="zh-CN" altLang="en-US" sz="2400" dirty="0" smtClean="0">
                <a:solidFill>
                  <a:srgbClr val="F49022"/>
                </a:solidFill>
                <a:latin typeface="黑体" panose="02010609060101010101" pitchFamily="49" charset="-122"/>
                <a:ea typeface="黑体" panose="02010609060101010101" pitchFamily="49" charset="-122"/>
                <a:cs typeface="+mn-ea"/>
              </a:rPr>
              <a:t>为一个进阶。</a:t>
            </a:r>
            <a:endParaRPr lang="zh-CN" altLang="en-US" sz="2400" dirty="0" smtClean="0">
              <a:solidFill>
                <a:srgbClr val="F49022"/>
              </a:solidFill>
              <a:latin typeface="黑体" panose="02010609060101010101" pitchFamily="49" charset="-122"/>
              <a:ea typeface="黑体" panose="02010609060101010101" pitchFamily="49" charset="-122"/>
              <a:cs typeface="+mn-ea"/>
            </a:endParaRPr>
          </a:p>
        </p:txBody>
      </p:sp>
      <p:pic>
        <p:nvPicPr>
          <p:cNvPr id="3" name="图片 2"/>
          <p:cNvPicPr>
            <a:picLocks noChangeAspect="1"/>
          </p:cNvPicPr>
          <p:nvPr/>
        </p:nvPicPr>
        <p:blipFill>
          <a:blip r:embed="rId2"/>
          <a:stretch>
            <a:fillRect/>
          </a:stretch>
        </p:blipFill>
        <p:spPr>
          <a:xfrm>
            <a:off x="2277378" y="4460911"/>
            <a:ext cx="4300628" cy="2132091"/>
          </a:xfrm>
          <a:prstGeom prst="rect">
            <a:avLst/>
          </a:prstGeom>
        </p:spPr>
      </p:pic>
    </p:spTree>
    <p:extLst>
      <p:ext uri="{BB962C8B-B14F-4D97-AF65-F5344CB8AC3E}">
        <p14:creationId xmlns:p14="http://schemas.microsoft.com/office/powerpoint/2010/main" val="8673442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784196" y="829573"/>
            <a:ext cx="7643812" cy="51816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nSpc>
                <a:spcPct val="90000"/>
              </a:lnSpc>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4</a:t>
            </a:r>
            <a:r>
              <a:rPr lang="zh-CN" altLang="en-US" sz="2400" dirty="0" smtClean="0">
                <a:solidFill>
                  <a:srgbClr val="53C3B0"/>
                </a:solidFill>
                <a:latin typeface="黑体" panose="02010609060101010101" pitchFamily="49" charset="-122"/>
                <a:ea typeface="黑体" panose="02010609060101010101" pitchFamily="49" charset="-122"/>
              </a:rPr>
              <a:t>）硬盘</a:t>
            </a:r>
          </a:p>
          <a:p>
            <a:pPr lvl="1">
              <a:lnSpc>
                <a:spcPct val="90000"/>
              </a:lnSpc>
              <a:defRPr/>
            </a:pPr>
            <a:r>
              <a:rPr lang="zh-CN" altLang="en-US" sz="2400" dirty="0" smtClean="0">
                <a:solidFill>
                  <a:srgbClr val="F49022"/>
                </a:solidFill>
                <a:latin typeface="黑体" panose="02010609060101010101" pitchFamily="49" charset="-122"/>
                <a:ea typeface="黑体" panose="02010609060101010101" pitchFamily="49" charset="-122"/>
                <a:cs typeface="+mn-ea"/>
              </a:rPr>
              <a:t>是最重要的外存储器。</a:t>
            </a:r>
          </a:p>
          <a:p>
            <a:pPr lvl="1">
              <a:lnSpc>
                <a:spcPct val="90000"/>
              </a:lnSpc>
              <a:defRPr/>
            </a:pPr>
            <a:r>
              <a:rPr lang="zh-CN" altLang="en-US" sz="2400" dirty="0" smtClean="0">
                <a:solidFill>
                  <a:srgbClr val="F49022"/>
                </a:solidFill>
                <a:latin typeface="黑体" panose="02010609060101010101" pitchFamily="49" charset="-122"/>
                <a:ea typeface="黑体" panose="02010609060101010101" pitchFamily="49" charset="-122"/>
                <a:cs typeface="+mn-ea"/>
              </a:rPr>
              <a:t>接口有：</a:t>
            </a:r>
            <a:r>
              <a:rPr lang="en-US" altLang="zh-CN" sz="2400" dirty="0" smtClean="0">
                <a:solidFill>
                  <a:srgbClr val="F49022"/>
                </a:solidFill>
                <a:latin typeface="黑体" panose="02010609060101010101" pitchFamily="49" charset="-122"/>
                <a:ea typeface="黑体" panose="02010609060101010101" pitchFamily="49" charset="-122"/>
                <a:cs typeface="+mn-ea"/>
              </a:rPr>
              <a:t>EIDE</a:t>
            </a:r>
            <a:r>
              <a:rPr lang="zh-CN" altLang="en-US" sz="2400" dirty="0" smtClean="0">
                <a:solidFill>
                  <a:srgbClr val="F49022"/>
                </a:solidFill>
                <a:latin typeface="黑体" panose="02010609060101010101" pitchFamily="49" charset="-122"/>
                <a:ea typeface="黑体" panose="02010609060101010101" pitchFamily="49" charset="-122"/>
                <a:cs typeface="+mn-ea"/>
              </a:rPr>
              <a:t>、</a:t>
            </a:r>
            <a:r>
              <a:rPr lang="en-US" altLang="zh-CN" sz="2400" dirty="0" smtClean="0">
                <a:solidFill>
                  <a:srgbClr val="F49022"/>
                </a:solidFill>
                <a:latin typeface="黑体" panose="02010609060101010101" pitchFamily="49" charset="-122"/>
                <a:ea typeface="黑体" panose="02010609060101010101" pitchFamily="49" charset="-122"/>
                <a:cs typeface="+mn-ea"/>
              </a:rPr>
              <a:t>SATA</a:t>
            </a:r>
            <a:r>
              <a:rPr lang="zh-CN" altLang="en-US" sz="2400" dirty="0" smtClean="0">
                <a:solidFill>
                  <a:srgbClr val="F49022"/>
                </a:solidFill>
                <a:latin typeface="黑体" panose="02010609060101010101" pitchFamily="49" charset="-122"/>
                <a:ea typeface="黑体" panose="02010609060101010101" pitchFamily="49" charset="-122"/>
                <a:cs typeface="+mn-ea"/>
              </a:rPr>
              <a:t>、</a:t>
            </a:r>
            <a:r>
              <a:rPr lang="en-US" altLang="zh-CN" sz="2400" dirty="0" smtClean="0">
                <a:solidFill>
                  <a:srgbClr val="F49022"/>
                </a:solidFill>
                <a:latin typeface="黑体" panose="02010609060101010101" pitchFamily="49" charset="-122"/>
                <a:ea typeface="黑体" panose="02010609060101010101" pitchFamily="49" charset="-122"/>
                <a:cs typeface="+mn-ea"/>
              </a:rPr>
              <a:t>SCSI</a:t>
            </a:r>
            <a:r>
              <a:rPr lang="zh-CN" altLang="en-US" sz="2400" dirty="0" smtClean="0">
                <a:solidFill>
                  <a:srgbClr val="F49022"/>
                </a:solidFill>
                <a:latin typeface="黑体" panose="02010609060101010101" pitchFamily="49" charset="-122"/>
                <a:ea typeface="黑体" panose="02010609060101010101" pitchFamily="49" charset="-122"/>
                <a:cs typeface="+mn-ea"/>
              </a:rPr>
              <a:t>等几种。</a:t>
            </a:r>
          </a:p>
          <a:p>
            <a:pPr lvl="1">
              <a:lnSpc>
                <a:spcPct val="90000"/>
              </a:lnSpc>
              <a:defRPr/>
            </a:pPr>
            <a:r>
              <a:rPr lang="en-US" altLang="zh-CN" sz="2400" dirty="0" smtClean="0">
                <a:solidFill>
                  <a:srgbClr val="F49022"/>
                </a:solidFill>
                <a:latin typeface="黑体" panose="02010609060101010101" pitchFamily="49" charset="-122"/>
                <a:ea typeface="黑体" panose="02010609060101010101" pitchFamily="49" charset="-122"/>
                <a:cs typeface="+mn-ea"/>
              </a:rPr>
              <a:t>EIDE</a:t>
            </a:r>
            <a:r>
              <a:rPr lang="zh-CN" altLang="en-US" sz="2400" dirty="0" smtClean="0">
                <a:solidFill>
                  <a:srgbClr val="F49022"/>
                </a:solidFill>
                <a:latin typeface="黑体" panose="02010609060101010101" pitchFamily="49" charset="-122"/>
                <a:ea typeface="黑体" panose="02010609060101010101" pitchFamily="49" charset="-122"/>
                <a:cs typeface="+mn-ea"/>
              </a:rPr>
              <a:t>：增强型</a:t>
            </a:r>
            <a:r>
              <a:rPr lang="en-US" altLang="zh-CN" sz="2400" dirty="0" smtClean="0">
                <a:solidFill>
                  <a:srgbClr val="F49022"/>
                </a:solidFill>
                <a:latin typeface="黑体" panose="02010609060101010101" pitchFamily="49" charset="-122"/>
                <a:ea typeface="黑体" panose="02010609060101010101" pitchFamily="49" charset="-122"/>
                <a:cs typeface="+mn-ea"/>
              </a:rPr>
              <a:t>IDE</a:t>
            </a:r>
          </a:p>
          <a:p>
            <a:pPr lvl="1">
              <a:lnSpc>
                <a:spcPct val="90000"/>
              </a:lnSpc>
              <a:defRPr/>
            </a:pPr>
            <a:r>
              <a:rPr lang="en-US" altLang="zh-CN" sz="2400" dirty="0" smtClean="0">
                <a:solidFill>
                  <a:srgbClr val="F49022"/>
                </a:solidFill>
                <a:latin typeface="黑体" panose="02010609060101010101" pitchFamily="49" charset="-122"/>
                <a:ea typeface="黑体" panose="02010609060101010101" pitchFamily="49" charset="-122"/>
                <a:cs typeface="+mn-ea"/>
              </a:rPr>
              <a:t>SATA</a:t>
            </a:r>
            <a:r>
              <a:rPr lang="zh-CN" altLang="en-US" sz="2400" dirty="0" smtClean="0">
                <a:solidFill>
                  <a:srgbClr val="F49022"/>
                </a:solidFill>
                <a:latin typeface="黑体" panose="02010609060101010101" pitchFamily="49" charset="-122"/>
                <a:ea typeface="黑体" panose="02010609060101010101" pitchFamily="49" charset="-122"/>
                <a:cs typeface="+mn-ea"/>
              </a:rPr>
              <a:t>：串行</a:t>
            </a:r>
            <a:r>
              <a:rPr lang="en-US" altLang="zh-CN" sz="2400" dirty="0" smtClean="0">
                <a:solidFill>
                  <a:srgbClr val="F49022"/>
                </a:solidFill>
                <a:latin typeface="黑体" panose="02010609060101010101" pitchFamily="49" charset="-122"/>
                <a:ea typeface="黑体" panose="02010609060101010101" pitchFamily="49" charset="-122"/>
                <a:cs typeface="+mn-ea"/>
              </a:rPr>
              <a:t>ATA</a:t>
            </a:r>
          </a:p>
          <a:p>
            <a:pPr lvl="1">
              <a:lnSpc>
                <a:spcPct val="90000"/>
              </a:lnSpc>
              <a:defRPr/>
            </a:pPr>
            <a:r>
              <a:rPr lang="en-US" altLang="zh-CN" sz="2400" dirty="0" smtClean="0">
                <a:solidFill>
                  <a:srgbClr val="F49022"/>
                </a:solidFill>
                <a:latin typeface="黑体" panose="02010609060101010101" pitchFamily="49" charset="-122"/>
                <a:ea typeface="黑体" panose="02010609060101010101" pitchFamily="49" charset="-122"/>
                <a:cs typeface="+mn-ea"/>
              </a:rPr>
              <a:t>SCSI</a:t>
            </a:r>
            <a:r>
              <a:rPr lang="zh-CN" altLang="en-US" sz="2400" dirty="0" smtClean="0">
                <a:solidFill>
                  <a:srgbClr val="F49022"/>
                </a:solidFill>
                <a:latin typeface="黑体" panose="02010609060101010101" pitchFamily="49" charset="-122"/>
                <a:ea typeface="黑体" panose="02010609060101010101" pitchFamily="49" charset="-122"/>
                <a:cs typeface="+mn-ea"/>
              </a:rPr>
              <a:t>：专业硬盘接口</a:t>
            </a:r>
            <a:endParaRPr lang="zh-CN" altLang="en-US" sz="2400" dirty="0" smtClean="0">
              <a:solidFill>
                <a:srgbClr val="F49022"/>
              </a:solidFill>
              <a:latin typeface="黑体" panose="02010609060101010101" pitchFamily="49" charset="-122"/>
              <a:ea typeface="黑体" panose="02010609060101010101" pitchFamily="49" charset="-122"/>
              <a:cs typeface="+mn-ea"/>
            </a:endParaRPr>
          </a:p>
        </p:txBody>
      </p:sp>
      <p:pic>
        <p:nvPicPr>
          <p:cNvPr id="3" name="图片 2"/>
          <p:cNvPicPr>
            <a:picLocks noChangeAspect="1"/>
          </p:cNvPicPr>
          <p:nvPr/>
        </p:nvPicPr>
        <p:blipFill>
          <a:blip r:embed="rId2"/>
          <a:stretch>
            <a:fillRect/>
          </a:stretch>
        </p:blipFill>
        <p:spPr>
          <a:xfrm>
            <a:off x="4804913" y="2828026"/>
            <a:ext cx="2861454" cy="2861454"/>
          </a:xfrm>
          <a:prstGeom prst="rect">
            <a:avLst/>
          </a:prstGeom>
        </p:spPr>
      </p:pic>
    </p:spTree>
    <p:extLst>
      <p:ext uri="{BB962C8B-B14F-4D97-AF65-F5344CB8AC3E}">
        <p14:creationId xmlns:p14="http://schemas.microsoft.com/office/powerpoint/2010/main" val="40637122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822385" y="810883"/>
            <a:ext cx="7740650" cy="495300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panose="05000000000000000000" pitchFamily="2" charset="2"/>
              <a:buNone/>
              <a:defRPr/>
            </a:pPr>
            <a:r>
              <a:rPr lang="en-US" altLang="zh-CN" sz="2400" dirty="0" smtClean="0">
                <a:solidFill>
                  <a:srgbClr val="53C3B0"/>
                </a:solidFill>
                <a:latin typeface="黑体" panose="02010609060101010101" pitchFamily="49" charset="-122"/>
                <a:ea typeface="黑体" panose="02010609060101010101" pitchFamily="49" charset="-122"/>
              </a:rPr>
              <a:t>5</a:t>
            </a:r>
            <a:r>
              <a:rPr lang="zh-CN" altLang="en-US" sz="2400" dirty="0" smtClean="0">
                <a:solidFill>
                  <a:srgbClr val="53C3B0"/>
                </a:solidFill>
                <a:latin typeface="黑体" panose="02010609060101010101" pitchFamily="49" charset="-122"/>
                <a:ea typeface="黑体" panose="02010609060101010101" pitchFamily="49" charset="-122"/>
              </a:rPr>
              <a:t>）显示卡</a:t>
            </a:r>
          </a:p>
          <a:p>
            <a:pPr lvl="1">
              <a:defRPr/>
            </a:pPr>
            <a:r>
              <a:rPr lang="zh-CN" altLang="en-US" sz="2400" dirty="0" smtClean="0">
                <a:solidFill>
                  <a:srgbClr val="F49022"/>
                </a:solidFill>
                <a:latin typeface="黑体" panose="02010609060101010101" pitchFamily="49" charset="-122"/>
                <a:ea typeface="黑体" panose="02010609060101010101" pitchFamily="49" charset="-122"/>
                <a:cs typeface="+mn-ea"/>
              </a:rPr>
              <a:t>作用是控制计算机的图形输出，工作在</a:t>
            </a:r>
            <a:r>
              <a:rPr lang="en-US" altLang="zh-CN" sz="2400" dirty="0" smtClean="0">
                <a:solidFill>
                  <a:srgbClr val="F49022"/>
                </a:solidFill>
                <a:latin typeface="黑体" panose="02010609060101010101" pitchFamily="49" charset="-122"/>
                <a:ea typeface="黑体" panose="02010609060101010101" pitchFamily="49" charset="-122"/>
                <a:cs typeface="+mn-ea"/>
              </a:rPr>
              <a:t>CPU</a:t>
            </a:r>
            <a:r>
              <a:rPr lang="zh-CN" altLang="en-US" sz="2400" dirty="0" smtClean="0">
                <a:solidFill>
                  <a:srgbClr val="F49022"/>
                </a:solidFill>
                <a:latin typeface="黑体" panose="02010609060101010101" pitchFamily="49" charset="-122"/>
                <a:ea typeface="黑体" panose="02010609060101010101" pitchFamily="49" charset="-122"/>
                <a:cs typeface="+mn-ea"/>
              </a:rPr>
              <a:t>和显示器之间。</a:t>
            </a:r>
          </a:p>
          <a:p>
            <a:pPr lvl="1">
              <a:defRPr/>
            </a:pPr>
            <a:r>
              <a:rPr lang="zh-CN" altLang="en-US" sz="2400" dirty="0" smtClean="0">
                <a:solidFill>
                  <a:srgbClr val="F49022"/>
                </a:solidFill>
                <a:latin typeface="黑体" panose="02010609060101010101" pitchFamily="49" charset="-122"/>
                <a:ea typeface="黑体" panose="02010609060101010101" pitchFamily="49" charset="-122"/>
                <a:cs typeface="+mn-ea"/>
              </a:rPr>
              <a:t>显示卡分为：集成显卡、独立显卡。注意他们的区别。</a:t>
            </a:r>
          </a:p>
          <a:p>
            <a:pPr lvl="1">
              <a:defRPr/>
            </a:pPr>
            <a:r>
              <a:rPr lang="zh-CN" altLang="en-US" sz="2400" dirty="0" smtClean="0">
                <a:solidFill>
                  <a:srgbClr val="F49022"/>
                </a:solidFill>
                <a:latin typeface="黑体" panose="02010609060101010101" pitchFamily="49" charset="-122"/>
                <a:ea typeface="黑体" panose="02010609060101010101" pitchFamily="49" charset="-122"/>
                <a:cs typeface="+mn-ea"/>
              </a:rPr>
              <a:t>显示卡的接口：</a:t>
            </a:r>
            <a:r>
              <a:rPr lang="en-US" altLang="zh-CN" sz="2400" dirty="0" smtClean="0">
                <a:solidFill>
                  <a:srgbClr val="F49022"/>
                </a:solidFill>
                <a:latin typeface="黑体" panose="02010609060101010101" pitchFamily="49" charset="-122"/>
                <a:ea typeface="黑体" panose="02010609060101010101" pitchFamily="49" charset="-122"/>
                <a:cs typeface="+mn-ea"/>
              </a:rPr>
              <a:t>AGP</a:t>
            </a:r>
            <a:r>
              <a:rPr lang="zh-CN" altLang="en-US" sz="2400" dirty="0" smtClean="0">
                <a:solidFill>
                  <a:srgbClr val="F49022"/>
                </a:solidFill>
                <a:latin typeface="黑体" panose="02010609060101010101" pitchFamily="49" charset="-122"/>
                <a:ea typeface="黑体" panose="02010609060101010101" pitchFamily="49" charset="-122"/>
                <a:cs typeface="+mn-ea"/>
              </a:rPr>
              <a:t>、</a:t>
            </a:r>
            <a:r>
              <a:rPr lang="en-US" altLang="zh-CN" sz="2400" dirty="0" smtClean="0">
                <a:solidFill>
                  <a:srgbClr val="F49022"/>
                </a:solidFill>
                <a:latin typeface="黑体" panose="02010609060101010101" pitchFamily="49" charset="-122"/>
                <a:ea typeface="黑体" panose="02010609060101010101" pitchFamily="49" charset="-122"/>
                <a:cs typeface="+mn-ea"/>
              </a:rPr>
              <a:t>PCI</a:t>
            </a:r>
            <a:r>
              <a:rPr lang="zh-CN" altLang="en-US" sz="2400" dirty="0" smtClean="0">
                <a:solidFill>
                  <a:srgbClr val="F49022"/>
                </a:solidFill>
                <a:latin typeface="黑体" panose="02010609060101010101" pitchFamily="49" charset="-122"/>
                <a:ea typeface="黑体" panose="02010609060101010101" pitchFamily="49" charset="-122"/>
                <a:cs typeface="+mn-ea"/>
              </a:rPr>
              <a:t>、以</a:t>
            </a:r>
            <a:r>
              <a:rPr lang="en-US" altLang="zh-CN" sz="2400" dirty="0" smtClean="0">
                <a:solidFill>
                  <a:srgbClr val="F49022"/>
                </a:solidFill>
                <a:latin typeface="黑体" panose="02010609060101010101" pitchFamily="49" charset="-122"/>
                <a:ea typeface="黑体" panose="02010609060101010101" pitchFamily="49" charset="-122"/>
                <a:cs typeface="+mn-ea"/>
              </a:rPr>
              <a:t>PCI-E</a:t>
            </a:r>
            <a:r>
              <a:rPr lang="zh-CN" altLang="en-US" sz="2400" dirty="0" smtClean="0">
                <a:solidFill>
                  <a:srgbClr val="F49022"/>
                </a:solidFill>
                <a:latin typeface="黑体" panose="02010609060101010101" pitchFamily="49" charset="-122"/>
                <a:ea typeface="黑体" panose="02010609060101010101" pitchFamily="49" charset="-122"/>
                <a:cs typeface="+mn-ea"/>
              </a:rPr>
              <a:t>为主。</a:t>
            </a:r>
            <a:endParaRPr lang="zh-CN" altLang="en-US" sz="2400" dirty="0" smtClean="0">
              <a:solidFill>
                <a:srgbClr val="F49022"/>
              </a:solidFill>
              <a:latin typeface="黑体" panose="02010609060101010101" pitchFamily="49" charset="-122"/>
              <a:ea typeface="黑体" panose="02010609060101010101" pitchFamily="49" charset="-122"/>
              <a:cs typeface="+mn-ea"/>
            </a:endParaRPr>
          </a:p>
        </p:txBody>
      </p:sp>
      <p:pic>
        <p:nvPicPr>
          <p:cNvPr id="3" name="图片 2"/>
          <p:cNvPicPr>
            <a:picLocks noChangeAspect="1"/>
          </p:cNvPicPr>
          <p:nvPr/>
        </p:nvPicPr>
        <p:blipFill rotWithShape="1">
          <a:blip r:embed="rId2"/>
          <a:srcRect t="25457" b="16944"/>
          <a:stretch/>
        </p:blipFill>
        <p:spPr>
          <a:xfrm>
            <a:off x="2311460" y="3890513"/>
            <a:ext cx="4762500" cy="2743200"/>
          </a:xfrm>
          <a:prstGeom prst="rect">
            <a:avLst/>
          </a:prstGeom>
        </p:spPr>
      </p:pic>
    </p:spTree>
    <p:extLst>
      <p:ext uri="{BB962C8B-B14F-4D97-AF65-F5344CB8AC3E}">
        <p14:creationId xmlns:p14="http://schemas.microsoft.com/office/powerpoint/2010/main" val="2995857647"/>
      </p:ext>
    </p:extLst>
  </p:cSld>
  <p:clrMapOvr>
    <a:masterClrMapping/>
  </p:clrMapOvr>
</p:sld>
</file>

<file path=ppt/theme/theme1.xml><?xml version="1.0" encoding="utf-8"?>
<a:theme xmlns:a="http://schemas.openxmlformats.org/drawingml/2006/main" name="平面">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93</TotalTime>
  <Words>1819</Words>
  <Application>Microsoft Office PowerPoint</Application>
  <PresentationFormat>宽屏</PresentationFormat>
  <Paragraphs>207</Paragraphs>
  <Slides>38</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38</vt:i4>
      </vt:variant>
    </vt:vector>
  </HeadingPairs>
  <TitlesOfParts>
    <vt:vector size="47" baseType="lpstr">
      <vt:lpstr>黑体</vt:lpstr>
      <vt:lpstr>华文新魏</vt:lpstr>
      <vt:lpstr>宋体</vt:lpstr>
      <vt:lpstr>微软雅黑</vt:lpstr>
      <vt:lpstr>Arial</vt:lpstr>
      <vt:lpstr>Trebuchet MS</vt:lpstr>
      <vt:lpstr>Wingdings</vt:lpstr>
      <vt:lpstr>Wingdings 3</vt:lpstr>
      <vt:lpstr>平面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佛山交通技工学校</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邓德生</dc:creator>
  <cp:lastModifiedBy>邓德生</cp:lastModifiedBy>
  <cp:revision>14</cp:revision>
  <dcterms:created xsi:type="dcterms:W3CDTF">2022-04-08T08:15:42Z</dcterms:created>
  <dcterms:modified xsi:type="dcterms:W3CDTF">2022-05-11T01:46:02Z</dcterms:modified>
</cp:coreProperties>
</file>