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022"/>
    <a:srgbClr val="53C3B0"/>
    <a:srgbClr val="317FB7"/>
    <a:srgbClr val="353739"/>
    <a:srgbClr val="484A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3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9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A2044A-EB44-4BA4-98FE-69B28C802AB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43D07D4-C078-4BD5-AE2C-28B13B722A9A}">
      <dgm:prSet/>
      <dgm:spPr>
        <a:solidFill>
          <a:srgbClr val="53C3B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 rtl="0"/>
          <a:r>
            <a:rPr lang="en-US" smtClean="0">
              <a:latin typeface="黑体" panose="02010609060101010101" pitchFamily="49" charset="-122"/>
              <a:ea typeface="黑体" panose="02010609060101010101" pitchFamily="49" charset="-122"/>
            </a:rPr>
            <a:t>3</a:t>
          </a:r>
          <a:r>
            <a:rPr lang="zh-CN" smtClean="0">
              <a:latin typeface="黑体" panose="02010609060101010101" pitchFamily="49" charset="-122"/>
              <a:ea typeface="黑体" panose="02010609060101010101" pitchFamily="49" charset="-122"/>
            </a:rPr>
            <a:t>、采购协议的内容</a:t>
          </a:r>
          <a:endParaRPr lang="zh-CN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5402B01-E264-43BE-BA04-2995867EC9EA}" type="parTrans" cxnId="{DBFB96BD-99D1-469D-B192-3841F8980554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9B7F682-149F-4923-B6ED-FAF37FA7D9AD}" type="sibTrans" cxnId="{DBFB96BD-99D1-469D-B192-3841F8980554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092AEEC-ED47-4D6C-A601-7004A469DCA1}">
      <dgm:prSet/>
      <dgm:spPr/>
      <dgm:t>
        <a:bodyPr/>
        <a:lstStyle/>
        <a:p>
          <a:pPr rtl="0"/>
          <a:r>
            <a:rPr lang="en-US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1</a:t>
          </a:r>
          <a:r>
            <a:rPr lang="zh-CN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）交货地点；</a:t>
          </a:r>
          <a:endParaRPr lang="zh-CN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064FAF1-F694-4BED-92E1-BB39A64A6DB3}" type="parTrans" cxnId="{209BF98E-E7DB-4379-AC77-143A05976BA0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2B9ABDC-9BA3-4D03-827F-645771888BE1}" type="sibTrans" cxnId="{209BF98E-E7DB-4379-AC77-143A05976BA0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DE809BA-15AD-4054-AFFE-CBC74982DFA2}">
      <dgm:prSet/>
      <dgm:spPr/>
      <dgm:t>
        <a:bodyPr/>
        <a:lstStyle/>
        <a:p>
          <a:pPr rtl="0"/>
          <a:r>
            <a:rPr lang="en-US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2</a:t>
          </a:r>
          <a:r>
            <a:rPr lang="zh-CN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）包装及运输方法；</a:t>
          </a:r>
          <a:endParaRPr lang="zh-CN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C187822-B214-4137-81FC-8CF0302CA627}" type="parTrans" cxnId="{4F66ED74-01D9-45A6-B71A-21396D7CBA71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65B2F6C-8642-4753-B669-259A830ACBBB}" type="sibTrans" cxnId="{4F66ED74-01D9-45A6-B71A-21396D7CBA71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92F4C0D-16B2-42A6-8D0C-9FE24DF7E3BD}">
      <dgm:prSet/>
      <dgm:spPr/>
      <dgm:t>
        <a:bodyPr/>
        <a:lstStyle/>
        <a:p>
          <a:pPr rtl="0"/>
          <a:r>
            <a:rPr lang="en-US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3</a:t>
          </a:r>
          <a:r>
            <a:rPr lang="zh-CN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）付款方法；</a:t>
          </a:r>
          <a:endParaRPr lang="zh-CN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9E11E6F-D18C-4D68-92DE-70E235734B36}" type="parTrans" cxnId="{F08DC16D-32D9-4579-BD78-2C06A96596E3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EB672E6-4C39-475E-A5E3-8BA7D2AA436A}" type="sibTrans" cxnId="{F08DC16D-32D9-4579-BD78-2C06A96596E3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E42CA09-BBB0-4F4E-83D4-437085A0AB38}">
      <dgm:prSet/>
      <dgm:spPr/>
      <dgm:t>
        <a:bodyPr/>
        <a:lstStyle/>
        <a:p>
          <a:pPr rtl="0"/>
          <a:r>
            <a:rPr lang="en-US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4</a:t>
          </a:r>
          <a:r>
            <a:rPr lang="zh-CN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）采购标准；</a:t>
          </a:r>
          <a:endParaRPr lang="zh-CN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FB3CE1A-EF04-4DF9-BDBF-CB1EBC72C0F1}" type="parTrans" cxnId="{5445ECA7-72FD-46EE-A611-9049BCE5A35D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BBB421B-7BCD-4079-9905-7168DF810422}" type="sibTrans" cxnId="{5445ECA7-72FD-46EE-A611-9049BCE5A35D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07B957A-F867-4ABC-85AB-A805CCD8A885}">
      <dgm:prSet/>
      <dgm:spPr/>
      <dgm:t>
        <a:bodyPr/>
        <a:lstStyle/>
        <a:p>
          <a:pPr rtl="0"/>
          <a:r>
            <a:rPr lang="en-US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5</a:t>
          </a:r>
          <a:r>
            <a:rPr lang="zh-CN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）遇上不可抗力的因素的处理；</a:t>
          </a:r>
          <a:endParaRPr lang="zh-CN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953A385-4B58-42BA-BCA1-1A689BD3DBAA}" type="parTrans" cxnId="{9360DD9F-C3C6-416A-89CC-6C6C0518F06A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6D1B28E-4C7D-4EAA-9F89-1F182B5C84F3}" type="sibTrans" cxnId="{9360DD9F-C3C6-416A-89CC-6C6C0518F06A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42EA17C-35B1-4A8B-8FA4-2131A0A0B8D6}">
      <dgm:prSet/>
      <dgm:spPr/>
      <dgm:t>
        <a:bodyPr/>
        <a:lstStyle/>
        <a:p>
          <a:pPr rtl="0"/>
          <a:r>
            <a:rPr lang="en-US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6</a:t>
          </a:r>
          <a:r>
            <a:rPr lang="zh-CN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）违约责任；</a:t>
          </a:r>
          <a:endParaRPr lang="zh-CN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CA7457E-E9B2-47D6-9457-8F6192DA7C38}" type="parTrans" cxnId="{17027569-C48D-486A-860B-09AECA2E847B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B33F359-A3CA-44E0-9522-96F9418D77BB}" type="sibTrans" cxnId="{17027569-C48D-486A-860B-09AECA2E847B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17FB90A-16D9-40B4-9DEA-C3A640CA4BEC}">
      <dgm:prSet/>
      <dgm:spPr/>
      <dgm:t>
        <a:bodyPr/>
        <a:lstStyle/>
        <a:p>
          <a:pPr rtl="0"/>
          <a:endParaRPr lang="zh-CN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6E27D00-830E-429E-85D3-24F6D9462421}" type="parTrans" cxnId="{B281CFDE-B0DD-43F4-9CA6-1D503999831C}">
      <dgm:prSet/>
      <dgm:spPr/>
      <dgm:t>
        <a:bodyPr/>
        <a:lstStyle/>
        <a:p>
          <a:endParaRPr lang="zh-CN" altLang="en-US"/>
        </a:p>
      </dgm:t>
    </dgm:pt>
    <dgm:pt modelId="{90A17D36-C22E-46C0-A7BD-D5E0271F112A}" type="sibTrans" cxnId="{B281CFDE-B0DD-43F4-9CA6-1D503999831C}">
      <dgm:prSet/>
      <dgm:spPr/>
      <dgm:t>
        <a:bodyPr/>
        <a:lstStyle/>
        <a:p>
          <a:endParaRPr lang="zh-CN" altLang="en-US"/>
        </a:p>
      </dgm:t>
    </dgm:pt>
    <dgm:pt modelId="{A9E2244F-446E-45A7-A83F-33972B78E556}" type="pres">
      <dgm:prSet presAssocID="{36A2044A-EB44-4BA4-98FE-69B28C802AB6}" presName="linear" presStyleCnt="0">
        <dgm:presLayoutVars>
          <dgm:animLvl val="lvl"/>
          <dgm:resizeHandles val="exact"/>
        </dgm:presLayoutVars>
      </dgm:prSet>
      <dgm:spPr/>
    </dgm:pt>
    <dgm:pt modelId="{64EE7A72-D511-49A4-A5EC-8A76DDBE70FB}" type="pres">
      <dgm:prSet presAssocID="{043D07D4-C078-4BD5-AE2C-28B13B722A9A}" presName="parentText" presStyleLbl="node1" presStyleIdx="0" presStyleCnt="1" custScaleY="56992">
        <dgm:presLayoutVars>
          <dgm:chMax val="0"/>
          <dgm:bulletEnabled val="1"/>
        </dgm:presLayoutVars>
      </dgm:prSet>
      <dgm:spPr/>
    </dgm:pt>
    <dgm:pt modelId="{6C3723E6-B438-4BD8-80BB-9063EA649AC2}" type="pres">
      <dgm:prSet presAssocID="{043D07D4-C078-4BD5-AE2C-28B13B722A9A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61F45621-C976-49C3-B6DD-C681439F2602}" type="presOf" srcId="{F092AEEC-ED47-4D6C-A601-7004A469DCA1}" destId="{6C3723E6-B438-4BD8-80BB-9063EA649AC2}" srcOrd="0" destOrd="1" presId="urn:microsoft.com/office/officeart/2005/8/layout/vList2"/>
    <dgm:cxn modelId="{61D16224-D0C1-44B7-8E9E-5FB443095F0C}" type="presOf" srcId="{6E42CA09-BBB0-4F4E-83D4-437085A0AB38}" destId="{6C3723E6-B438-4BD8-80BB-9063EA649AC2}" srcOrd="0" destOrd="4" presId="urn:microsoft.com/office/officeart/2005/8/layout/vList2"/>
    <dgm:cxn modelId="{44840920-8949-4B10-AD25-36E4F2CCED19}" type="presOf" srcId="{ADE809BA-15AD-4054-AFFE-CBC74982DFA2}" destId="{6C3723E6-B438-4BD8-80BB-9063EA649AC2}" srcOrd="0" destOrd="2" presId="urn:microsoft.com/office/officeart/2005/8/layout/vList2"/>
    <dgm:cxn modelId="{DBFB96BD-99D1-469D-B192-3841F8980554}" srcId="{36A2044A-EB44-4BA4-98FE-69B28C802AB6}" destId="{043D07D4-C078-4BD5-AE2C-28B13B722A9A}" srcOrd="0" destOrd="0" parTransId="{15402B01-E264-43BE-BA04-2995867EC9EA}" sibTransId="{C9B7F682-149F-4923-B6ED-FAF37FA7D9AD}"/>
    <dgm:cxn modelId="{B281CFDE-B0DD-43F4-9CA6-1D503999831C}" srcId="{043D07D4-C078-4BD5-AE2C-28B13B722A9A}" destId="{B17FB90A-16D9-40B4-9DEA-C3A640CA4BEC}" srcOrd="0" destOrd="0" parTransId="{26E27D00-830E-429E-85D3-24F6D9462421}" sibTransId="{90A17D36-C22E-46C0-A7BD-D5E0271F112A}"/>
    <dgm:cxn modelId="{0DF1681B-1B38-412A-9E1F-CC9AE9525B5E}" type="presOf" srcId="{043D07D4-C078-4BD5-AE2C-28B13B722A9A}" destId="{64EE7A72-D511-49A4-A5EC-8A76DDBE70FB}" srcOrd="0" destOrd="0" presId="urn:microsoft.com/office/officeart/2005/8/layout/vList2"/>
    <dgm:cxn modelId="{2B2BCF5D-B6FC-44CD-B036-B9E2D7C9A833}" type="presOf" srcId="{B17FB90A-16D9-40B4-9DEA-C3A640CA4BEC}" destId="{6C3723E6-B438-4BD8-80BB-9063EA649AC2}" srcOrd="0" destOrd="0" presId="urn:microsoft.com/office/officeart/2005/8/layout/vList2"/>
    <dgm:cxn modelId="{BA52D1CC-8953-4073-9397-18A6BEE336C9}" type="presOf" srcId="{692F4C0D-16B2-42A6-8D0C-9FE24DF7E3BD}" destId="{6C3723E6-B438-4BD8-80BB-9063EA649AC2}" srcOrd="0" destOrd="3" presId="urn:microsoft.com/office/officeart/2005/8/layout/vList2"/>
    <dgm:cxn modelId="{4F66ED74-01D9-45A6-B71A-21396D7CBA71}" srcId="{043D07D4-C078-4BD5-AE2C-28B13B722A9A}" destId="{ADE809BA-15AD-4054-AFFE-CBC74982DFA2}" srcOrd="2" destOrd="0" parTransId="{EC187822-B214-4137-81FC-8CF0302CA627}" sibTransId="{B65B2F6C-8642-4753-B669-259A830ACBBB}"/>
    <dgm:cxn modelId="{17027569-C48D-486A-860B-09AECA2E847B}" srcId="{043D07D4-C078-4BD5-AE2C-28B13B722A9A}" destId="{F42EA17C-35B1-4A8B-8FA4-2131A0A0B8D6}" srcOrd="6" destOrd="0" parTransId="{9CA7457E-E9B2-47D6-9457-8F6192DA7C38}" sibTransId="{DB33F359-A3CA-44E0-9522-96F9418D77BB}"/>
    <dgm:cxn modelId="{5445ECA7-72FD-46EE-A611-9049BCE5A35D}" srcId="{043D07D4-C078-4BD5-AE2C-28B13B722A9A}" destId="{6E42CA09-BBB0-4F4E-83D4-437085A0AB38}" srcOrd="4" destOrd="0" parTransId="{FFB3CE1A-EF04-4DF9-BDBF-CB1EBC72C0F1}" sibTransId="{4BBB421B-7BCD-4079-9905-7168DF810422}"/>
    <dgm:cxn modelId="{26956901-663C-4A9D-8850-BE4341884FDF}" type="presOf" srcId="{D07B957A-F867-4ABC-85AB-A805CCD8A885}" destId="{6C3723E6-B438-4BD8-80BB-9063EA649AC2}" srcOrd="0" destOrd="5" presId="urn:microsoft.com/office/officeart/2005/8/layout/vList2"/>
    <dgm:cxn modelId="{7C26B9D3-11C3-442B-AB84-E684C4E5EEA1}" type="presOf" srcId="{36A2044A-EB44-4BA4-98FE-69B28C802AB6}" destId="{A9E2244F-446E-45A7-A83F-33972B78E556}" srcOrd="0" destOrd="0" presId="urn:microsoft.com/office/officeart/2005/8/layout/vList2"/>
    <dgm:cxn modelId="{F08DC16D-32D9-4579-BD78-2C06A96596E3}" srcId="{043D07D4-C078-4BD5-AE2C-28B13B722A9A}" destId="{692F4C0D-16B2-42A6-8D0C-9FE24DF7E3BD}" srcOrd="3" destOrd="0" parTransId="{E9E11E6F-D18C-4D68-92DE-70E235734B36}" sibTransId="{AEB672E6-4C39-475E-A5E3-8BA7D2AA436A}"/>
    <dgm:cxn modelId="{9360DD9F-C3C6-416A-89CC-6C6C0518F06A}" srcId="{043D07D4-C078-4BD5-AE2C-28B13B722A9A}" destId="{D07B957A-F867-4ABC-85AB-A805CCD8A885}" srcOrd="5" destOrd="0" parTransId="{B953A385-4B58-42BA-BCA1-1A689BD3DBAA}" sibTransId="{66D1B28E-4C7D-4EAA-9F89-1F182B5C84F3}"/>
    <dgm:cxn modelId="{06E2BC42-2360-4E05-AD9E-1F24E117DF4D}" type="presOf" srcId="{F42EA17C-35B1-4A8B-8FA4-2131A0A0B8D6}" destId="{6C3723E6-B438-4BD8-80BB-9063EA649AC2}" srcOrd="0" destOrd="6" presId="urn:microsoft.com/office/officeart/2005/8/layout/vList2"/>
    <dgm:cxn modelId="{209BF98E-E7DB-4379-AC77-143A05976BA0}" srcId="{043D07D4-C078-4BD5-AE2C-28B13B722A9A}" destId="{F092AEEC-ED47-4D6C-A601-7004A469DCA1}" srcOrd="1" destOrd="0" parTransId="{E064FAF1-F694-4BED-92E1-BB39A64A6DB3}" sibTransId="{D2B9ABDC-9BA3-4D03-827F-645771888BE1}"/>
    <dgm:cxn modelId="{67DB9C14-4566-4D82-8AD2-B85B7AE74303}" type="presParOf" srcId="{A9E2244F-446E-45A7-A83F-33972B78E556}" destId="{64EE7A72-D511-49A4-A5EC-8A76DDBE70FB}" srcOrd="0" destOrd="0" presId="urn:microsoft.com/office/officeart/2005/8/layout/vList2"/>
    <dgm:cxn modelId="{6D3FB245-0A25-4CED-8339-22509F5B2A00}" type="presParOf" srcId="{A9E2244F-446E-45A7-A83F-33972B78E556}" destId="{6C3723E6-B438-4BD8-80BB-9063EA649AC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A939E0-B864-4205-989C-90B05E10C73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0808C85-21EE-4A70-BCD1-46818AD92F97}">
      <dgm:prSet custT="1"/>
      <dgm:spPr>
        <a:solidFill>
          <a:srgbClr val="53C3B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 rtl="0"/>
          <a:r>
            <a:rPr lang="en-US" sz="2800" smtClean="0">
              <a:latin typeface="黑体" panose="02010609060101010101" pitchFamily="49" charset="-122"/>
              <a:ea typeface="黑体" panose="02010609060101010101" pitchFamily="49" charset="-122"/>
            </a:rPr>
            <a:t>4</a:t>
          </a:r>
          <a:r>
            <a:rPr lang="zh-CN" sz="2800" smtClean="0">
              <a:latin typeface="黑体" panose="02010609060101010101" pitchFamily="49" charset="-122"/>
              <a:ea typeface="黑体" panose="02010609060101010101" pitchFamily="49" charset="-122"/>
            </a:rPr>
            <a:t>、防止采购暗箱操作的措施</a:t>
          </a:r>
          <a:endParaRPr lang="zh-CN" sz="28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1EC3EC0-0CA2-4BC9-9A7C-EF9B2CAD9A14}" type="parTrans" cxnId="{3E624A50-48B8-491A-9A20-48E34A8E7E7F}">
      <dgm:prSet/>
      <dgm:spPr/>
      <dgm:t>
        <a:bodyPr/>
        <a:lstStyle/>
        <a:p>
          <a:endParaRPr lang="zh-CN" altLang="en-US" sz="16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93C11B3-6C05-4F59-B36C-1DA5AABF2BA4}" type="sibTrans" cxnId="{3E624A50-48B8-491A-9A20-48E34A8E7E7F}">
      <dgm:prSet/>
      <dgm:spPr/>
      <dgm:t>
        <a:bodyPr/>
        <a:lstStyle/>
        <a:p>
          <a:endParaRPr lang="zh-CN" altLang="en-US" sz="16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2843807-D411-4238-A3F4-D36F9283D7A5}">
      <dgm:prSet custT="1"/>
      <dgm:spPr/>
      <dgm:t>
        <a:bodyPr/>
        <a:lstStyle/>
        <a:p>
          <a:pPr rtl="0"/>
          <a:r>
            <a:rPr lang="en-US" sz="28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1</a:t>
          </a:r>
          <a:r>
            <a:rPr lang="zh-CN" sz="28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）三分一统；</a:t>
          </a:r>
          <a:endParaRPr lang="zh-CN" sz="2800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891806C1-D4A1-4DAD-94C2-6B23F92C8234}" type="parTrans" cxnId="{15EF79B3-759E-42C4-BC67-334B6E36F944}">
      <dgm:prSet/>
      <dgm:spPr/>
      <dgm:t>
        <a:bodyPr/>
        <a:lstStyle/>
        <a:p>
          <a:endParaRPr lang="zh-CN" altLang="en-US" sz="16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5C528BA-F93D-40C4-AB16-FC669FF3DFE6}" type="sibTrans" cxnId="{15EF79B3-759E-42C4-BC67-334B6E36F944}">
      <dgm:prSet/>
      <dgm:spPr/>
      <dgm:t>
        <a:bodyPr/>
        <a:lstStyle/>
        <a:p>
          <a:endParaRPr lang="zh-CN" altLang="en-US" sz="16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6D6C43C-FA11-48A1-8F9C-F62608195828}">
      <dgm:prSet custT="1"/>
      <dgm:spPr/>
      <dgm:t>
        <a:bodyPr/>
        <a:lstStyle/>
        <a:p>
          <a:pPr rtl="0"/>
          <a:r>
            <a:rPr lang="en-US" sz="28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2</a:t>
          </a:r>
          <a:r>
            <a:rPr lang="zh-CN" sz="28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）三统一分；</a:t>
          </a:r>
          <a:endParaRPr lang="zh-CN" sz="2800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F65962A-175E-41A4-BD1E-C923EC6050F3}" type="parTrans" cxnId="{D1CC8E31-3C63-4C28-8A4A-5563F1A21F16}">
      <dgm:prSet/>
      <dgm:spPr/>
      <dgm:t>
        <a:bodyPr/>
        <a:lstStyle/>
        <a:p>
          <a:endParaRPr lang="zh-CN" altLang="en-US" sz="16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45A7A74-7D09-41FB-BB67-8427CD6A38DA}" type="sibTrans" cxnId="{D1CC8E31-3C63-4C28-8A4A-5563F1A21F16}">
      <dgm:prSet/>
      <dgm:spPr/>
      <dgm:t>
        <a:bodyPr/>
        <a:lstStyle/>
        <a:p>
          <a:endParaRPr lang="zh-CN" altLang="en-US" sz="16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042912A-1BE8-4639-A961-8FAEDACF0870}">
      <dgm:prSet custT="1"/>
      <dgm:spPr/>
      <dgm:t>
        <a:bodyPr/>
        <a:lstStyle/>
        <a:p>
          <a:pPr rtl="0"/>
          <a:r>
            <a:rPr lang="en-US" sz="28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3</a:t>
          </a:r>
          <a:r>
            <a:rPr lang="zh-CN" sz="28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）三公开两必须；</a:t>
          </a:r>
          <a:endParaRPr lang="zh-CN" sz="2800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F18BB53-A627-4D53-9B11-14FDE9A23995}" type="parTrans" cxnId="{0B32847A-BD23-4E0A-A821-86D7C040BFCC}">
      <dgm:prSet/>
      <dgm:spPr/>
      <dgm:t>
        <a:bodyPr/>
        <a:lstStyle/>
        <a:p>
          <a:endParaRPr lang="zh-CN" altLang="en-US" sz="16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303FBF0-A69B-49BE-907C-1DF63D0F937B}" type="sibTrans" cxnId="{0B32847A-BD23-4E0A-A821-86D7C040BFCC}">
      <dgm:prSet/>
      <dgm:spPr/>
      <dgm:t>
        <a:bodyPr/>
        <a:lstStyle/>
        <a:p>
          <a:endParaRPr lang="zh-CN" altLang="en-US" sz="16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51EB0E03-BA68-4B16-AC76-02E3A9D52A79}">
      <dgm:prSet custT="1"/>
      <dgm:spPr/>
      <dgm:t>
        <a:bodyPr/>
        <a:lstStyle/>
        <a:p>
          <a:pPr rtl="0"/>
          <a:r>
            <a:rPr lang="en-US" sz="28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4</a:t>
          </a:r>
          <a:r>
            <a:rPr lang="zh-CN" sz="28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）五到位、一到底；</a:t>
          </a:r>
          <a:endParaRPr lang="zh-CN" sz="2800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3A78713-D80D-4D3A-90A0-13D054C8F356}" type="parTrans" cxnId="{60ABF3D7-2ED5-4CDD-A8EB-96CC3235855D}">
      <dgm:prSet/>
      <dgm:spPr/>
      <dgm:t>
        <a:bodyPr/>
        <a:lstStyle/>
        <a:p>
          <a:endParaRPr lang="zh-CN" altLang="en-US" sz="16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30BDF7A-67CD-43CA-A858-F66E36990F88}" type="sibTrans" cxnId="{60ABF3D7-2ED5-4CDD-A8EB-96CC3235855D}">
      <dgm:prSet/>
      <dgm:spPr/>
      <dgm:t>
        <a:bodyPr/>
        <a:lstStyle/>
        <a:p>
          <a:endParaRPr lang="zh-CN" altLang="en-US" sz="16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3B603B0-EC4D-451F-8FB3-4A1158ED8D9A}">
      <dgm:prSet custT="1"/>
      <dgm:spPr/>
      <dgm:t>
        <a:bodyPr/>
        <a:lstStyle/>
        <a:p>
          <a:pPr rtl="0"/>
          <a:r>
            <a:rPr lang="en-US" sz="28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5</a:t>
          </a:r>
          <a:r>
            <a:rPr lang="zh-CN" sz="28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）全过程、全方位的监督制度</a:t>
          </a:r>
          <a:r>
            <a:rPr lang="zh-CN" sz="36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；</a:t>
          </a:r>
          <a:endParaRPr lang="zh-CN" sz="3600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F172F35-21AF-45A5-B182-E0F8D523A5B2}" type="parTrans" cxnId="{2B57B696-EFA5-4662-8749-FBF797A43470}">
      <dgm:prSet/>
      <dgm:spPr/>
      <dgm:t>
        <a:bodyPr/>
        <a:lstStyle/>
        <a:p>
          <a:endParaRPr lang="zh-CN" altLang="en-US" sz="16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B006EB7-EA9F-4B04-BB91-B1F5CF051923}" type="sibTrans" cxnId="{2B57B696-EFA5-4662-8749-FBF797A43470}">
      <dgm:prSet/>
      <dgm:spPr/>
      <dgm:t>
        <a:bodyPr/>
        <a:lstStyle/>
        <a:p>
          <a:endParaRPr lang="zh-CN" altLang="en-US" sz="160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9C085F0-BE8E-437E-A184-0E7673D2A495}" type="pres">
      <dgm:prSet presAssocID="{FEA939E0-B864-4205-989C-90B05E10C73E}" presName="linear" presStyleCnt="0">
        <dgm:presLayoutVars>
          <dgm:animLvl val="lvl"/>
          <dgm:resizeHandles val="exact"/>
        </dgm:presLayoutVars>
      </dgm:prSet>
      <dgm:spPr/>
    </dgm:pt>
    <dgm:pt modelId="{79E06FF0-4C2B-4D01-AB4F-2B74A2A73FDC}" type="pres">
      <dgm:prSet presAssocID="{F0808C85-21EE-4A70-BCD1-46818AD92F97}" presName="parentText" presStyleLbl="node1" presStyleIdx="0" presStyleCnt="1" custScaleY="57522" custLinFactNeighborX="113" custLinFactNeighborY="-20810">
        <dgm:presLayoutVars>
          <dgm:chMax val="0"/>
          <dgm:bulletEnabled val="1"/>
        </dgm:presLayoutVars>
      </dgm:prSet>
      <dgm:spPr/>
    </dgm:pt>
    <dgm:pt modelId="{9851414F-75FB-429C-9DB6-E1E28DEE8F77}" type="pres">
      <dgm:prSet presAssocID="{F0808C85-21EE-4A70-BCD1-46818AD92F97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3E624A50-48B8-491A-9A20-48E34A8E7E7F}" srcId="{FEA939E0-B864-4205-989C-90B05E10C73E}" destId="{F0808C85-21EE-4A70-BCD1-46818AD92F97}" srcOrd="0" destOrd="0" parTransId="{A1EC3EC0-0CA2-4BC9-9A7C-EF9B2CAD9A14}" sibTransId="{193C11B3-6C05-4F59-B36C-1DA5AABF2BA4}"/>
    <dgm:cxn modelId="{C877F5EE-E4D2-45E9-A9E7-864A437D5EDD}" type="presOf" srcId="{F0808C85-21EE-4A70-BCD1-46818AD92F97}" destId="{79E06FF0-4C2B-4D01-AB4F-2B74A2A73FDC}" srcOrd="0" destOrd="0" presId="urn:microsoft.com/office/officeart/2005/8/layout/vList2"/>
    <dgm:cxn modelId="{2B57B696-EFA5-4662-8749-FBF797A43470}" srcId="{F0808C85-21EE-4A70-BCD1-46818AD92F97}" destId="{D3B603B0-EC4D-451F-8FB3-4A1158ED8D9A}" srcOrd="4" destOrd="0" parTransId="{AF172F35-21AF-45A5-B182-E0F8D523A5B2}" sibTransId="{9B006EB7-EA9F-4B04-BB91-B1F5CF051923}"/>
    <dgm:cxn modelId="{0B32847A-BD23-4E0A-A821-86D7C040BFCC}" srcId="{F0808C85-21EE-4A70-BCD1-46818AD92F97}" destId="{E042912A-1BE8-4639-A961-8FAEDACF0870}" srcOrd="2" destOrd="0" parTransId="{2F18BB53-A627-4D53-9B11-14FDE9A23995}" sibTransId="{6303FBF0-A69B-49BE-907C-1DF63D0F937B}"/>
    <dgm:cxn modelId="{240BE64E-B408-4BE0-8EFD-4AD20027A2EE}" type="presOf" srcId="{FEA939E0-B864-4205-989C-90B05E10C73E}" destId="{99C085F0-BE8E-437E-A184-0E7673D2A495}" srcOrd="0" destOrd="0" presId="urn:microsoft.com/office/officeart/2005/8/layout/vList2"/>
    <dgm:cxn modelId="{D1CC8E31-3C63-4C28-8A4A-5563F1A21F16}" srcId="{F0808C85-21EE-4A70-BCD1-46818AD92F97}" destId="{66D6C43C-FA11-48A1-8F9C-F62608195828}" srcOrd="1" destOrd="0" parTransId="{6F65962A-175E-41A4-BD1E-C923EC6050F3}" sibTransId="{745A7A74-7D09-41FB-BB67-8427CD6A38DA}"/>
    <dgm:cxn modelId="{B324DA78-869F-49A8-BD6E-888D74A36FC0}" type="presOf" srcId="{D3B603B0-EC4D-451F-8FB3-4A1158ED8D9A}" destId="{9851414F-75FB-429C-9DB6-E1E28DEE8F77}" srcOrd="0" destOrd="4" presId="urn:microsoft.com/office/officeart/2005/8/layout/vList2"/>
    <dgm:cxn modelId="{60ABF3D7-2ED5-4CDD-A8EB-96CC3235855D}" srcId="{F0808C85-21EE-4A70-BCD1-46818AD92F97}" destId="{51EB0E03-BA68-4B16-AC76-02E3A9D52A79}" srcOrd="3" destOrd="0" parTransId="{33A78713-D80D-4D3A-90A0-13D054C8F356}" sibTransId="{130BDF7A-67CD-43CA-A858-F66E36990F88}"/>
    <dgm:cxn modelId="{F8B313B2-FADC-4696-8296-BC15DFBCA989}" type="presOf" srcId="{51EB0E03-BA68-4B16-AC76-02E3A9D52A79}" destId="{9851414F-75FB-429C-9DB6-E1E28DEE8F77}" srcOrd="0" destOrd="3" presId="urn:microsoft.com/office/officeart/2005/8/layout/vList2"/>
    <dgm:cxn modelId="{35BE2298-F2EF-4F33-A158-F90393E9CB00}" type="presOf" srcId="{E042912A-1BE8-4639-A961-8FAEDACF0870}" destId="{9851414F-75FB-429C-9DB6-E1E28DEE8F77}" srcOrd="0" destOrd="2" presId="urn:microsoft.com/office/officeart/2005/8/layout/vList2"/>
    <dgm:cxn modelId="{46AADF13-5F43-4DAF-88DF-112ADA868426}" type="presOf" srcId="{66D6C43C-FA11-48A1-8F9C-F62608195828}" destId="{9851414F-75FB-429C-9DB6-E1E28DEE8F77}" srcOrd="0" destOrd="1" presId="urn:microsoft.com/office/officeart/2005/8/layout/vList2"/>
    <dgm:cxn modelId="{15EF79B3-759E-42C4-BC67-334B6E36F944}" srcId="{F0808C85-21EE-4A70-BCD1-46818AD92F97}" destId="{42843807-D411-4238-A3F4-D36F9283D7A5}" srcOrd="0" destOrd="0" parTransId="{891806C1-D4A1-4DAD-94C2-6B23F92C8234}" sibTransId="{35C528BA-F93D-40C4-AB16-FC669FF3DFE6}"/>
    <dgm:cxn modelId="{23A33AAC-1600-4CF2-9B12-650C7150FA58}" type="presOf" srcId="{42843807-D411-4238-A3F4-D36F9283D7A5}" destId="{9851414F-75FB-429C-9DB6-E1E28DEE8F77}" srcOrd="0" destOrd="0" presId="urn:microsoft.com/office/officeart/2005/8/layout/vList2"/>
    <dgm:cxn modelId="{9C60AB5D-FCB7-41BF-9BD3-ADAD1AEF124C}" type="presParOf" srcId="{99C085F0-BE8E-437E-A184-0E7673D2A495}" destId="{79E06FF0-4C2B-4D01-AB4F-2B74A2A73FDC}" srcOrd="0" destOrd="0" presId="urn:microsoft.com/office/officeart/2005/8/layout/vList2"/>
    <dgm:cxn modelId="{9869BF13-DC7D-44E4-A345-133E892818C2}" type="presParOf" srcId="{99C085F0-BE8E-437E-A184-0E7673D2A495}" destId="{9851414F-75FB-429C-9DB6-E1E28DEE8F7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EE7A72-D511-49A4-A5EC-8A76DDBE70FB}">
      <dsp:nvSpPr>
        <dsp:cNvPr id="0" name=""/>
        <dsp:cNvSpPr/>
      </dsp:nvSpPr>
      <dsp:spPr>
        <a:xfrm>
          <a:off x="0" y="32632"/>
          <a:ext cx="7643812" cy="645135"/>
        </a:xfrm>
        <a:prstGeom prst="roundRect">
          <a:avLst/>
        </a:prstGeom>
        <a:solidFill>
          <a:srgbClr val="53C3B0"/>
        </a:solidFill>
        <a:ln w="19050" cap="rnd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smtClean="0">
              <a:latin typeface="黑体" panose="02010609060101010101" pitchFamily="49" charset="-122"/>
              <a:ea typeface="黑体" panose="02010609060101010101" pitchFamily="49" charset="-122"/>
            </a:rPr>
            <a:t>3</a:t>
          </a:r>
          <a:r>
            <a:rPr lang="zh-CN" sz="2500" kern="1200" smtClean="0">
              <a:latin typeface="黑体" panose="02010609060101010101" pitchFamily="49" charset="-122"/>
              <a:ea typeface="黑体" panose="02010609060101010101" pitchFamily="49" charset="-122"/>
            </a:rPr>
            <a:t>、采购协议的内容</a:t>
          </a:r>
          <a:endParaRPr lang="zh-CN" sz="2500" kern="120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31493" y="64125"/>
        <a:ext cx="7580826" cy="582149"/>
      </dsp:txXfrm>
    </dsp:sp>
    <dsp:sp modelId="{6C3723E6-B438-4BD8-80BB-9063EA649AC2}">
      <dsp:nvSpPr>
        <dsp:cNvPr id="0" name=""/>
        <dsp:cNvSpPr/>
      </dsp:nvSpPr>
      <dsp:spPr>
        <a:xfrm>
          <a:off x="0" y="677767"/>
          <a:ext cx="7643812" cy="44711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691" tIns="31750" rIns="177800" bIns="3175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zh-CN" sz="2000" kern="1200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1</a:t>
          </a:r>
          <a:r>
            <a:rPr lang="zh-CN" sz="20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）交货地点；</a:t>
          </a:r>
          <a:endParaRPr lang="zh-CN" sz="2000" kern="1200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2</a:t>
          </a:r>
          <a:r>
            <a:rPr lang="zh-CN" sz="20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）包装及运输方法；</a:t>
          </a:r>
          <a:endParaRPr lang="zh-CN" sz="2000" kern="1200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3</a:t>
          </a:r>
          <a:r>
            <a:rPr lang="zh-CN" sz="20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）付款方法；</a:t>
          </a:r>
          <a:endParaRPr lang="zh-CN" sz="2000" kern="1200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4</a:t>
          </a:r>
          <a:r>
            <a:rPr lang="zh-CN" sz="20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）采购标准；</a:t>
          </a:r>
          <a:endParaRPr lang="zh-CN" sz="2000" kern="1200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5</a:t>
          </a:r>
          <a:r>
            <a:rPr lang="zh-CN" sz="20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）遇上不可抗力的因素的处理；</a:t>
          </a:r>
          <a:endParaRPr lang="zh-CN" sz="2000" kern="1200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6</a:t>
          </a:r>
          <a:r>
            <a:rPr lang="zh-CN" sz="20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）违约责任；</a:t>
          </a:r>
          <a:endParaRPr lang="zh-CN" sz="2000" kern="1200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0" y="677767"/>
        <a:ext cx="7643812" cy="44711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E06FF0-4C2B-4D01-AB4F-2B74A2A73FDC}">
      <dsp:nvSpPr>
        <dsp:cNvPr id="0" name=""/>
        <dsp:cNvSpPr/>
      </dsp:nvSpPr>
      <dsp:spPr>
        <a:xfrm>
          <a:off x="0" y="335339"/>
          <a:ext cx="7643812" cy="699927"/>
        </a:xfrm>
        <a:prstGeom prst="roundRect">
          <a:avLst/>
        </a:prstGeom>
        <a:solidFill>
          <a:srgbClr val="53C3B0"/>
        </a:solidFill>
        <a:ln w="19050" cap="rnd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smtClean="0">
              <a:latin typeface="黑体" panose="02010609060101010101" pitchFamily="49" charset="-122"/>
              <a:ea typeface="黑体" panose="02010609060101010101" pitchFamily="49" charset="-122"/>
            </a:rPr>
            <a:t>4</a:t>
          </a:r>
          <a:r>
            <a:rPr lang="zh-CN" sz="2800" kern="1200" smtClean="0">
              <a:latin typeface="黑体" panose="02010609060101010101" pitchFamily="49" charset="-122"/>
              <a:ea typeface="黑体" panose="02010609060101010101" pitchFamily="49" charset="-122"/>
            </a:rPr>
            <a:t>、防止采购暗箱操作的措施</a:t>
          </a:r>
          <a:endParaRPr lang="zh-CN" sz="2800" kern="120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34168" y="369507"/>
        <a:ext cx="7575476" cy="631591"/>
      </dsp:txXfrm>
    </dsp:sp>
    <dsp:sp modelId="{9851414F-75FB-429C-9DB6-E1E28DEE8F77}">
      <dsp:nvSpPr>
        <dsp:cNvPr id="0" name=""/>
        <dsp:cNvSpPr/>
      </dsp:nvSpPr>
      <dsp:spPr>
        <a:xfrm>
          <a:off x="0" y="1595263"/>
          <a:ext cx="7643812" cy="2691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691" tIns="35560" rIns="199136" bIns="35560" numCol="1" spcCol="1270" anchor="t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1</a:t>
          </a:r>
          <a:r>
            <a:rPr lang="zh-CN" sz="28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）三分一统；</a:t>
          </a:r>
          <a:endParaRPr lang="zh-CN" sz="2800" kern="1200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2</a:t>
          </a:r>
          <a:r>
            <a:rPr lang="zh-CN" sz="28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）三统一分；</a:t>
          </a:r>
          <a:endParaRPr lang="zh-CN" sz="2800" kern="1200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3</a:t>
          </a:r>
          <a:r>
            <a:rPr lang="zh-CN" sz="28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）三公开两必须；</a:t>
          </a:r>
          <a:endParaRPr lang="zh-CN" sz="2800" kern="1200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4</a:t>
          </a:r>
          <a:r>
            <a:rPr lang="zh-CN" sz="28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）五到位、一到底；</a:t>
          </a:r>
          <a:endParaRPr lang="zh-CN" sz="2800" kern="1200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8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5</a:t>
          </a:r>
          <a:r>
            <a:rPr lang="zh-CN" sz="28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）全过程、全方位的监督制度</a:t>
          </a:r>
          <a:r>
            <a:rPr lang="zh-CN" sz="3600" kern="12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；</a:t>
          </a:r>
          <a:endParaRPr lang="zh-CN" sz="3600" kern="1200" dirty="0">
            <a:solidFill>
              <a:srgbClr val="F49022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0" y="1595263"/>
        <a:ext cx="7643812" cy="2691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6">
            <a:extLst>
              <a:ext uri="{FF2B5EF4-FFF2-40B4-BE49-F238E27FC236}">
                <a16:creationId xmlns:a16="http://schemas.microsoft.com/office/drawing/2014/main" id="{17DA7586-E757-432D-82F6-AD2A76AEC82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64722"/>
            <a:ext cx="3032988" cy="193278"/>
          </a:xfrm>
          <a:prstGeom prst="rect">
            <a:avLst/>
          </a:prstGeom>
          <a:solidFill>
            <a:srgbClr val="F4902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7">
            <a:extLst>
              <a:ext uri="{FF2B5EF4-FFF2-40B4-BE49-F238E27FC236}">
                <a16:creationId xmlns:a16="http://schemas.microsoft.com/office/drawing/2014/main" id="{8ED7BAFB-3409-4ECA-A715-5F8A2135F45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032988" y="6664722"/>
            <a:ext cx="3083963" cy="193278"/>
          </a:xfrm>
          <a:prstGeom prst="rect">
            <a:avLst/>
          </a:prstGeom>
          <a:solidFill>
            <a:srgbClr val="EE363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8">
            <a:extLst>
              <a:ext uri="{FF2B5EF4-FFF2-40B4-BE49-F238E27FC236}">
                <a16:creationId xmlns:a16="http://schemas.microsoft.com/office/drawing/2014/main" id="{31013F16-9B76-4A45-943E-730FE0F18C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6951" y="6664722"/>
            <a:ext cx="3032988" cy="193278"/>
          </a:xfrm>
          <a:prstGeom prst="rect">
            <a:avLst/>
          </a:prstGeom>
          <a:solidFill>
            <a:srgbClr val="53C3B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9">
            <a:extLst>
              <a:ext uri="{FF2B5EF4-FFF2-40B4-BE49-F238E27FC236}">
                <a16:creationId xmlns:a16="http://schemas.microsoft.com/office/drawing/2014/main" id="{6BD3421D-F81F-4DD4-9A05-38FADD38AB6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149939" y="6664722"/>
            <a:ext cx="3083963" cy="193278"/>
          </a:xfrm>
          <a:prstGeom prst="rect">
            <a:avLst/>
          </a:prstGeom>
          <a:solidFill>
            <a:srgbClr val="317FB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999" y="1921484"/>
            <a:ext cx="4223001" cy="314222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C82EDAC-2C39-4F7C-A4E0-3DDD0421BDD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75" y="608726"/>
            <a:ext cx="7026452" cy="5715000"/>
          </a:xfrm>
          <a:prstGeom prst="rect">
            <a:avLst/>
          </a:prstGeom>
        </p:spPr>
      </p:pic>
      <p:sp>
        <p:nvSpPr>
          <p:cNvPr id="6" name="菱形 5">
            <a:extLst>
              <a:ext uri="{FF2B5EF4-FFF2-40B4-BE49-F238E27FC236}">
                <a16:creationId xmlns:a16="http://schemas.microsoft.com/office/drawing/2014/main" id="{7E49F948-7F10-4A06-8524-71468A1B69E5}"/>
              </a:ext>
            </a:extLst>
          </p:cNvPr>
          <p:cNvSpPr/>
          <p:nvPr/>
        </p:nvSpPr>
        <p:spPr bwMode="auto">
          <a:xfrm>
            <a:off x="4316059" y="1189908"/>
            <a:ext cx="4552636" cy="4552636"/>
          </a:xfrm>
          <a:prstGeom prst="diamond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CA2127D-0D19-4021-8685-48F9A10EE538}"/>
              </a:ext>
            </a:extLst>
          </p:cNvPr>
          <p:cNvSpPr/>
          <p:nvPr/>
        </p:nvSpPr>
        <p:spPr>
          <a:xfrm>
            <a:off x="5273430" y="3247246"/>
            <a:ext cx="37899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400" dirty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电子交易</a:t>
            </a:r>
            <a:endParaRPr lang="zh-CN" altLang="en-US" sz="4400" dirty="0">
              <a:solidFill>
                <a:srgbClr val="317F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4AFF2238-42EC-4C55-BC2E-E92893F8F503}"/>
              </a:ext>
            </a:extLst>
          </p:cNvPr>
          <p:cNvSpPr txBox="1"/>
          <p:nvPr/>
        </p:nvSpPr>
        <p:spPr>
          <a:xfrm>
            <a:off x="5371868" y="2352385"/>
            <a:ext cx="20881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53C3B0"/>
                </a:solidFill>
                <a:latin typeface="+mn-lt"/>
                <a:ea typeface="+mn-ea"/>
                <a:cs typeface="+mn-ea"/>
                <a:sym typeface="+mn-lt"/>
              </a:rPr>
              <a:t>第七章</a:t>
            </a:r>
            <a:endParaRPr lang="zh-CN" altLang="en-US" sz="4000" dirty="0">
              <a:solidFill>
                <a:srgbClr val="53C3B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0EDBBC3-F434-46F0-9A3F-1A74C89F6964}"/>
              </a:ext>
            </a:extLst>
          </p:cNvPr>
          <p:cNvSpPr/>
          <p:nvPr/>
        </p:nvSpPr>
        <p:spPr>
          <a:xfrm>
            <a:off x="5816323" y="4451111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教师：李红霞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36894" y="3099994"/>
            <a:ext cx="22208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电子商务师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精品课程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4108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70459" y="838200"/>
            <a:ext cx="7643812" cy="5181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、电子合同与传统合同区别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）合同订立的环境不同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）合同订立的各环节发生了变化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）合同的形式发生了变化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）合同当事人的权利和义务有所不同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）电子合同的履行和支付较传统合同复杂；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）电子合同形式上的变化对与合同密切相关的法律产生了重大影响；</a:t>
            </a:r>
            <a:endParaRPr lang="zh-CN" altLang="en-US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2607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48263" y="822744"/>
            <a:ext cx="8062823" cy="55435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、电子合同内容及条款示例；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）国际货物销售合同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）品名条款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）品质条款：品质要求、品质表示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）数量条款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）包装条款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）价格条款：作价方法；影响价格因素；价格术语；</a:t>
            </a:r>
          </a:p>
          <a:p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31209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710242" y="1107416"/>
            <a:ext cx="7740650" cy="55435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Wingdings" panose="05000000000000000000" pitchFamily="2" charset="2"/>
              <a:buNone/>
            </a:pPr>
            <a:r>
              <a:rPr lang="zh-CN" altLang="en-US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）交货条款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）支付条款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）保险条款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）商品检验条款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）索赔条款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）不可抗力条款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）仲裁条款</a:t>
            </a:r>
            <a:endParaRPr lang="zh-CN" altLang="en-US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54789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82770" y="865876"/>
            <a:ext cx="7740650" cy="55435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）国内货物销售合同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）当事人的名称或者姓名和住所；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）标的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）数量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）质量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）价款或者报酬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）履行期限、地点和方式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）违约责任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）解决争议的方法</a:t>
            </a:r>
            <a:endParaRPr lang="zh-CN" altLang="en-US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83420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762000" y="917635"/>
            <a:ext cx="7740650" cy="55435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、签订合同要注意的问题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）审查对方真实身份和履约能力；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）审查签字人身份，确保合同有效；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）审查各项条款；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）约定信用监督条款；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）约定清楚违约、管辖权条款；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）约定所有权保留条款；</a:t>
            </a:r>
            <a:endParaRPr lang="zh-CN" altLang="en-US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14666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00023" y="1228187"/>
            <a:ext cx="8202613" cy="55435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7.3.2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网上合同洽谈（通过操作平台交易大厅讲解）</a:t>
            </a:r>
            <a:endParaRPr lang="en-US" altLang="zh-CN" sz="2400" dirty="0" smtClean="0">
              <a:solidFill>
                <a:srgbClr val="317F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zh-CN" altLang="en-US" sz="2400" dirty="0" smtClean="0">
              <a:solidFill>
                <a:srgbClr val="317F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7.3.3</a:t>
            </a:r>
            <a:r>
              <a:rPr lang="zh-CN" altLang="en-US" sz="24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网上合同签订与执行（通过操作平台交易大厅讲解）</a:t>
            </a:r>
          </a:p>
          <a:p>
            <a:endParaRPr lang="en-US" altLang="zh-CN" sz="2400" dirty="0" smtClean="0">
              <a:solidFill>
                <a:srgbClr val="317F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97021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48265" y="909008"/>
            <a:ext cx="7740650" cy="55435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3200" b="1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7.4</a:t>
            </a:r>
            <a:r>
              <a:rPr lang="zh-CN" altLang="en-US" sz="3200" b="1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电子支付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7.4.1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电子支付概述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、电子支付的概念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指单位或个人通过电子终端，直接或间接向银行业金融机构发出支付指令、实现货币支付与资金转移的行为。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、电子支付的特点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）采用先进的技术通过数字流转完成信息传输；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）基于开放的系统平台中；</a:t>
            </a:r>
            <a:endParaRPr lang="zh-CN" altLang="en-US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68392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00022" y="943514"/>
            <a:ext cx="7740650" cy="55435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）使用最先进的通信手段；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）具有方便、快捷、高效、经济的优势；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电子支付的方式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）网银支付：借记卡、信用卡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）第三方支付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）移动支付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）其他电子支付方式</a:t>
            </a:r>
          </a:p>
          <a:p>
            <a:endParaRPr lang="en-US" altLang="zh-CN" sz="28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62734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425570" y="1064284"/>
            <a:ext cx="8077200" cy="55435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Wingdings" panose="05000000000000000000" pitchFamily="2" charset="2"/>
              <a:buNone/>
            </a:pPr>
            <a:r>
              <a:rPr lang="en-US" altLang="zh-CN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）安全问题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）当事人采用支付方式不一致问题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）跨国交易中货币兑换带来的汇率问题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）跨国交易中涉及各国法律问题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、电子支付的新发展</a:t>
            </a:r>
            <a:endParaRPr lang="zh-CN" altLang="en-US" sz="240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78798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48264" y="943514"/>
            <a:ext cx="8077200" cy="55435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3200" b="1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7.4.2</a:t>
            </a:r>
            <a:r>
              <a:rPr lang="zh-CN" altLang="en-US" sz="3200" b="1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网上银行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、网上银行基础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）网上银行概念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通过银行计算机网络与互联网相连，使用相关技术实现银行与客户之间安全、方便、友好连接的虚拟银行。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）网上银行的特点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）全面实现无纸货交易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）服务方便、快捷、高效、可靠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）经营成本低廉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）简单易用</a:t>
            </a:r>
          </a:p>
          <a:p>
            <a:pPr>
              <a:lnSpc>
                <a:spcPct val="90000"/>
              </a:lnSpc>
            </a:pPr>
            <a:endParaRPr lang="en-US" altLang="zh-CN" sz="28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5514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>
            <a:extLst>
              <a:ext uri="{FF2B5EF4-FFF2-40B4-BE49-F238E27FC236}">
                <a16:creationId xmlns:a16="http://schemas.microsoft.com/office/drawing/2014/main" id="{CF99D6CF-29FA-4E87-ABE9-5CF4C40011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026" y="2950001"/>
            <a:ext cx="179388" cy="720725"/>
          </a:xfrm>
          <a:prstGeom prst="rect">
            <a:avLst/>
          </a:prstGeom>
          <a:solidFill>
            <a:srgbClr val="F4902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方正兰亭粗黑_GBK" panose="02000000000000000000" pitchFamily="2" charset="-122"/>
                <a:ea typeface="宋体" panose="02010600030101010101" pitchFamily="2" charset="-122"/>
                <a:sym typeface="方正兰亭粗黑_GBK" panose="02000000000000000000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矩形 40">
            <a:extLst>
              <a:ext uri="{FF2B5EF4-FFF2-40B4-BE49-F238E27FC236}">
                <a16:creationId xmlns:a16="http://schemas.microsoft.com/office/drawing/2014/main" id="{E0BA21AA-4FE5-4010-8C0F-76B55BB0DAEC}"/>
              </a:ext>
            </a:extLst>
          </p:cNvPr>
          <p:cNvSpPr/>
          <p:nvPr/>
        </p:nvSpPr>
        <p:spPr>
          <a:xfrm>
            <a:off x="4152739" y="1651191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F490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852DC4A-9358-4009-9FD8-C5FFB724D762}"/>
              </a:ext>
            </a:extLst>
          </p:cNvPr>
          <p:cNvSpPr/>
          <p:nvPr/>
        </p:nvSpPr>
        <p:spPr>
          <a:xfrm>
            <a:off x="4152739" y="1651191"/>
            <a:ext cx="576064" cy="576064"/>
          </a:xfrm>
          <a:prstGeom prst="rect">
            <a:avLst/>
          </a:prstGeom>
          <a:solidFill>
            <a:srgbClr val="F490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9">
            <a:extLst>
              <a:ext uri="{FF2B5EF4-FFF2-40B4-BE49-F238E27FC236}">
                <a16:creationId xmlns:a16="http://schemas.microsoft.com/office/drawing/2014/main" id="{338E13B5-E8B7-4199-ACF6-B247FD8AA53F}"/>
              </a:ext>
            </a:extLst>
          </p:cNvPr>
          <p:cNvSpPr txBox="1"/>
          <p:nvPr/>
        </p:nvSpPr>
        <p:spPr>
          <a:xfrm>
            <a:off x="4137933" y="1723199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7</a:t>
            </a:r>
            <a:r>
              <a:rPr lang="en-US" altLang="zh-CN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.1</a:t>
            </a:r>
            <a:endParaRPr lang="zh-CN" altLang="en-US" sz="2800" b="1" dirty="0">
              <a:solidFill>
                <a:srgbClr val="2F5EB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圆角矩形 33">
            <a:extLst>
              <a:ext uri="{FF2B5EF4-FFF2-40B4-BE49-F238E27FC236}">
                <a16:creationId xmlns:a16="http://schemas.microsoft.com/office/drawing/2014/main" id="{3880A8E6-ABAE-44A4-BD97-4E7DB7E36BF1}"/>
              </a:ext>
            </a:extLst>
          </p:cNvPr>
          <p:cNvSpPr/>
          <p:nvPr/>
        </p:nvSpPr>
        <p:spPr>
          <a:xfrm>
            <a:off x="979026" y="3701685"/>
            <a:ext cx="295232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TextBox 34">
            <a:extLst>
              <a:ext uri="{FF2B5EF4-FFF2-40B4-BE49-F238E27FC236}">
                <a16:creationId xmlns:a16="http://schemas.microsoft.com/office/drawing/2014/main" id="{190EC664-E211-49F1-BCC7-843C6268AE80}"/>
              </a:ext>
            </a:extLst>
          </p:cNvPr>
          <p:cNvSpPr txBox="1"/>
          <p:nvPr/>
        </p:nvSpPr>
        <p:spPr>
          <a:xfrm>
            <a:off x="537633" y="2830321"/>
            <a:ext cx="3096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目 录 </a:t>
            </a: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/ </a:t>
            </a:r>
          </a:p>
          <a:p>
            <a:pPr algn="ctr"/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CONTENTS</a:t>
            </a:r>
            <a:endParaRPr lang="zh-CN" altLang="en-US" sz="28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13">
            <a:extLst>
              <a:ext uri="{FF2B5EF4-FFF2-40B4-BE49-F238E27FC236}">
                <a16:creationId xmlns:a16="http://schemas.microsoft.com/office/drawing/2014/main" id="{23A596F8-2828-4387-BC0E-90FCC43CD6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3785" y="1763664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zh-CN" altLang="en-US" sz="2400" dirty="0"/>
              <a:t>电子交易概述</a:t>
            </a:r>
            <a:endParaRPr lang="zh-CN" altLang="en-US" sz="2400" dirty="0"/>
          </a:p>
        </p:txBody>
      </p:sp>
      <p:sp>
        <p:nvSpPr>
          <p:cNvPr id="9" name="圆角矩形 40">
            <a:extLst>
              <a:ext uri="{FF2B5EF4-FFF2-40B4-BE49-F238E27FC236}">
                <a16:creationId xmlns:a16="http://schemas.microsoft.com/office/drawing/2014/main" id="{823DD0EA-3F32-49E3-B97E-A1DED0B49087}"/>
              </a:ext>
            </a:extLst>
          </p:cNvPr>
          <p:cNvSpPr/>
          <p:nvPr/>
        </p:nvSpPr>
        <p:spPr>
          <a:xfrm>
            <a:off x="4152739" y="2542289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EE36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2AFF570-DB37-4367-AAB3-AEC512804B9A}"/>
              </a:ext>
            </a:extLst>
          </p:cNvPr>
          <p:cNvSpPr/>
          <p:nvPr/>
        </p:nvSpPr>
        <p:spPr>
          <a:xfrm>
            <a:off x="4152739" y="2542289"/>
            <a:ext cx="576064" cy="576064"/>
          </a:xfrm>
          <a:prstGeom prst="rect">
            <a:avLst/>
          </a:prstGeom>
          <a:solidFill>
            <a:srgbClr val="EE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9">
            <a:extLst>
              <a:ext uri="{FF2B5EF4-FFF2-40B4-BE49-F238E27FC236}">
                <a16:creationId xmlns:a16="http://schemas.microsoft.com/office/drawing/2014/main" id="{E4074038-4B78-4C35-B35B-E8D587C5EE21}"/>
              </a:ext>
            </a:extLst>
          </p:cNvPr>
          <p:cNvSpPr txBox="1"/>
          <p:nvPr/>
        </p:nvSpPr>
        <p:spPr>
          <a:xfrm>
            <a:off x="4137933" y="2614297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7.2</a:t>
            </a:r>
            <a:endParaRPr lang="zh-CN" altLang="en-US" sz="2800" b="1" dirty="0">
              <a:solidFill>
                <a:srgbClr val="2F5EB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3">
            <a:extLst>
              <a:ext uri="{FF2B5EF4-FFF2-40B4-BE49-F238E27FC236}">
                <a16:creationId xmlns:a16="http://schemas.microsoft.com/office/drawing/2014/main" id="{59D5F5BC-20E1-461B-A09F-CCC48BCB3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3785" y="2654762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zh-CN" altLang="en-US" sz="2400" dirty="0"/>
              <a:t>网络采购</a:t>
            </a:r>
            <a:endParaRPr lang="zh-CN" altLang="en-US" sz="2400" dirty="0"/>
          </a:p>
        </p:txBody>
      </p:sp>
      <p:sp>
        <p:nvSpPr>
          <p:cNvPr id="13" name="圆角矩形 40">
            <a:extLst>
              <a:ext uri="{FF2B5EF4-FFF2-40B4-BE49-F238E27FC236}">
                <a16:creationId xmlns:a16="http://schemas.microsoft.com/office/drawing/2014/main" id="{B1B9B29D-6F69-40E8-BCFF-67AB928DA342}"/>
              </a:ext>
            </a:extLst>
          </p:cNvPr>
          <p:cNvSpPr/>
          <p:nvPr/>
        </p:nvSpPr>
        <p:spPr>
          <a:xfrm>
            <a:off x="4152739" y="3462351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53C3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470C14B-6E45-4C9D-BF6E-408FE4170022}"/>
              </a:ext>
            </a:extLst>
          </p:cNvPr>
          <p:cNvSpPr/>
          <p:nvPr/>
        </p:nvSpPr>
        <p:spPr>
          <a:xfrm>
            <a:off x="4152739" y="3462351"/>
            <a:ext cx="576064" cy="576064"/>
          </a:xfrm>
          <a:prstGeom prst="rect">
            <a:avLst/>
          </a:prstGeom>
          <a:solidFill>
            <a:srgbClr val="53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9">
            <a:extLst>
              <a:ext uri="{FF2B5EF4-FFF2-40B4-BE49-F238E27FC236}">
                <a16:creationId xmlns:a16="http://schemas.microsoft.com/office/drawing/2014/main" id="{561F75CA-C409-4412-AD21-EACD9EA3513E}"/>
              </a:ext>
            </a:extLst>
          </p:cNvPr>
          <p:cNvSpPr txBox="1"/>
          <p:nvPr/>
        </p:nvSpPr>
        <p:spPr>
          <a:xfrm>
            <a:off x="4137933" y="3534359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7.3</a:t>
            </a:r>
            <a:endParaRPr lang="zh-CN" altLang="en-US" sz="2800" b="1" dirty="0">
              <a:solidFill>
                <a:srgbClr val="2F5EB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3">
            <a:extLst>
              <a:ext uri="{FF2B5EF4-FFF2-40B4-BE49-F238E27FC236}">
                <a16:creationId xmlns:a16="http://schemas.microsoft.com/office/drawing/2014/main" id="{AD3EF31A-5F04-4D26-9EF2-839FF401F9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3785" y="3574824"/>
            <a:ext cx="21515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zh-CN" altLang="en-US" sz="2400" dirty="0"/>
              <a:t>电子合同（*）</a:t>
            </a:r>
            <a:endParaRPr lang="zh-CN" altLang="en-US" sz="2400" dirty="0"/>
          </a:p>
        </p:txBody>
      </p:sp>
      <p:sp>
        <p:nvSpPr>
          <p:cNvPr id="17" name="圆角矩形 40">
            <a:extLst>
              <a:ext uri="{FF2B5EF4-FFF2-40B4-BE49-F238E27FC236}">
                <a16:creationId xmlns:a16="http://schemas.microsoft.com/office/drawing/2014/main" id="{9797FA95-C133-49DE-AD25-488090B4FB62}"/>
              </a:ext>
            </a:extLst>
          </p:cNvPr>
          <p:cNvSpPr/>
          <p:nvPr/>
        </p:nvSpPr>
        <p:spPr>
          <a:xfrm>
            <a:off x="4152739" y="4397755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317F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F07C760-B370-4551-B930-3480ED5CB8D0}"/>
              </a:ext>
            </a:extLst>
          </p:cNvPr>
          <p:cNvSpPr/>
          <p:nvPr/>
        </p:nvSpPr>
        <p:spPr>
          <a:xfrm>
            <a:off x="4152739" y="4397755"/>
            <a:ext cx="576064" cy="576064"/>
          </a:xfrm>
          <a:prstGeom prst="rect">
            <a:avLst/>
          </a:prstGeom>
          <a:solidFill>
            <a:srgbClr val="317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9">
            <a:extLst>
              <a:ext uri="{FF2B5EF4-FFF2-40B4-BE49-F238E27FC236}">
                <a16:creationId xmlns:a16="http://schemas.microsoft.com/office/drawing/2014/main" id="{09147088-408B-4FB0-8CFB-AD2E7CDE0633}"/>
              </a:ext>
            </a:extLst>
          </p:cNvPr>
          <p:cNvSpPr txBox="1"/>
          <p:nvPr/>
        </p:nvSpPr>
        <p:spPr>
          <a:xfrm>
            <a:off x="4137933" y="4469763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7.4</a:t>
            </a:r>
            <a:endParaRPr lang="zh-CN" altLang="en-US" sz="2800" b="1" dirty="0">
              <a:solidFill>
                <a:srgbClr val="2F5EB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3">
            <a:extLst>
              <a:ext uri="{FF2B5EF4-FFF2-40B4-BE49-F238E27FC236}">
                <a16:creationId xmlns:a16="http://schemas.microsoft.com/office/drawing/2014/main" id="{44C1AE35-3271-42A0-BCD1-D09D795E66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3785" y="4510228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zh-CN" altLang="en-US" sz="2400" dirty="0" smtClean="0"/>
              <a:t>电子支付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739809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22385" y="934888"/>
            <a:ext cx="8077200" cy="55435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）网上银行提供的服务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）传统银行业务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）电子商务相关业务服务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）电子金融创新业务服务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）支付网关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银行金融网络系统和互联网之间的接口。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由几个银行和几个商家共用一个支付网关。支付网关的设置要由国家统一规划。</a:t>
            </a:r>
            <a:endParaRPr lang="en-US" altLang="zh-CN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/>
            <a:r>
              <a:rPr lang="zh-CN" altLang="en-US" sz="2400" dirty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支付网关的主要功能：完成通信、协议转换和数据加解密的功能，以保护银行内部网络。</a:t>
            </a:r>
            <a:endParaRPr lang="en-US" altLang="zh-CN" sz="2400" dirty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lvl="1" indent="0">
              <a:buNone/>
            </a:pPr>
            <a:endParaRPr lang="zh-CN" altLang="en-US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358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96099" y="839997"/>
            <a:ext cx="7514656" cy="55435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zh-CN" altLang="en-US" sz="2400" dirty="0" smtClean="0">
              <a:solidFill>
                <a:srgbClr val="317F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、网银账号申请及管理（通过实操平台电子银行进行讲解）</a:t>
            </a:r>
            <a:endParaRPr lang="en-US" altLang="zh-CN" sz="2800" dirty="0" smtClean="0">
              <a:solidFill>
                <a:srgbClr val="317F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zh-CN" altLang="en-US" sz="2800" dirty="0" smtClean="0">
              <a:solidFill>
                <a:srgbClr val="317F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、使用网银账号支付（通过实操平台电子银行进行讲解）</a:t>
            </a:r>
          </a:p>
          <a:p>
            <a:endParaRPr lang="en-US" altLang="zh-CN" sz="2800" dirty="0" smtClean="0">
              <a:solidFill>
                <a:srgbClr val="317F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14496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17276" y="1021151"/>
            <a:ext cx="8077200" cy="55435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7.4.3</a:t>
            </a:r>
            <a:r>
              <a:rPr lang="zh-CN" altLang="en-US" sz="2800" b="1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第三方支付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、第三方支付基础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）概念：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采用与各大银行签约的方式，提供与银行支付结算系统接口的交易支持平台的网络支付模式。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）第三方支付的流程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）第三方支付的特点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）担保交易服务  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）提供增值服务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）提供接口程序  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）打破银行卡壁垒</a:t>
            </a:r>
            <a:endParaRPr lang="zh-CN" altLang="en-US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07462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762000" y="1314450"/>
            <a:ext cx="7527985" cy="55435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）第三方支付面临的问题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）市场竞争问题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）运行风险问题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）政府监管问题</a:t>
            </a:r>
          </a:p>
          <a:p>
            <a:pPr lvl="1">
              <a:buFont typeface="Wingdings" panose="05000000000000000000" pitchFamily="2" charset="2"/>
              <a:buNone/>
            </a:pP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、第三方支付账号申请及管理（通过实操平台第三方支付讲解）</a:t>
            </a:r>
            <a:endParaRPr lang="zh-CN" altLang="en-US" sz="2800" dirty="0" smtClean="0">
              <a:solidFill>
                <a:srgbClr val="317F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78525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77661" y="917635"/>
            <a:ext cx="8077200" cy="55435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32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7.4.4</a:t>
            </a:r>
            <a:r>
              <a:rPr lang="zh-CN" altLang="en-US" sz="32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移动支付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、国内移动支付的发展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、移动支付的分类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、移动支付示例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、移动支付存在的问题</a:t>
            </a:r>
          </a:p>
          <a:p>
            <a:pPr lvl="2">
              <a:buFontTx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）移动支付产业链的协调</a:t>
            </a:r>
          </a:p>
          <a:p>
            <a:pPr lvl="2">
              <a:buFontTx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）信用制度及风险问题</a:t>
            </a:r>
          </a:p>
          <a:p>
            <a:pPr lvl="2">
              <a:buFontTx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）缺少相关配套法规</a:t>
            </a:r>
          </a:p>
          <a:p>
            <a:pPr lvl="2">
              <a:buFontTx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）移动支付成本较高</a:t>
            </a:r>
            <a:endParaRPr lang="zh-CN" altLang="en-US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26891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08649" y="900383"/>
            <a:ext cx="8077200" cy="55435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7.4.5</a:t>
            </a:r>
            <a:r>
              <a:rPr lang="zh-CN" altLang="en-US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其他电子支付方式介绍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、电子现金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一种以电子数据形式流通的能被客户和商家普遍接受的、通过互联网购买商品和服务时使用的数字货币。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、电子钱包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一种支付工具。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、电子支票</a:t>
            </a:r>
            <a:endParaRPr lang="zh-CN" altLang="en-US" sz="2800" dirty="0" smtClean="0">
              <a:solidFill>
                <a:srgbClr val="53C3B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19545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C82EDAC-2C39-4F7C-A4E0-3DDD0421BDD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521" y="823010"/>
            <a:ext cx="7026452" cy="5715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B60396F-A878-4F67-9196-238D4B37BE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45466" y="2097390"/>
            <a:ext cx="5063785" cy="2848692"/>
          </a:xfrm>
          <a:prstGeom prst="rect">
            <a:avLst/>
          </a:prstGeom>
        </p:spPr>
      </p:pic>
      <p:sp>
        <p:nvSpPr>
          <p:cNvPr id="3" name="菱形 2">
            <a:extLst>
              <a:ext uri="{FF2B5EF4-FFF2-40B4-BE49-F238E27FC236}">
                <a16:creationId xmlns:a16="http://schemas.microsoft.com/office/drawing/2014/main" id="{7E49F948-7F10-4A06-8524-71468A1B69E5}"/>
              </a:ext>
            </a:extLst>
          </p:cNvPr>
          <p:cNvSpPr/>
          <p:nvPr/>
        </p:nvSpPr>
        <p:spPr bwMode="auto">
          <a:xfrm>
            <a:off x="4066854" y="1236587"/>
            <a:ext cx="4552636" cy="4552636"/>
          </a:xfrm>
          <a:prstGeom prst="diamond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92701" y="2801656"/>
            <a:ext cx="7488832" cy="132343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谢谢观看与指导</a:t>
            </a:r>
            <a:endParaRPr lang="zh-CN" altLang="en-US" sz="8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3094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04965" y="864079"/>
            <a:ext cx="7643812" cy="5181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32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7.1</a:t>
            </a:r>
            <a:r>
              <a:rPr lang="zh-CN" altLang="en-US" sz="32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电子交易的概述及流程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电子交易概念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涉及商业活动的各方，利用计算机网络技术全面实现在线交易电子化的过程。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8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电子商务系统的关键在于完全实现在线支付功能。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电子交易流程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）买家在购物网站上浏览选择商品；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）确定通过购物车购买物品；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）确定商品信息后下订单；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）用户填写好表单，然后提交；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）商家收到订单后处理订单；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）支付、送货完成交易。</a:t>
            </a:r>
            <a:endParaRPr lang="zh-CN" altLang="en-US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2968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792822" y="846827"/>
            <a:ext cx="7643812" cy="5181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7.1.2 B2C</a:t>
            </a:r>
            <a:r>
              <a:rPr lang="zh-CN" altLang="en-US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网上购物 （通过实操平台讲解）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7.2 </a:t>
            </a:r>
            <a:r>
              <a:rPr lang="zh-CN" altLang="en-US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网络采购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7.2.1 </a:t>
            </a:r>
            <a:r>
              <a:rPr lang="zh-CN" altLang="en-US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网络采购概述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、网络采购的概念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网络采购使与采购相关的数据、信息、过程实现电子化。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、网络采购的优势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）公开透明；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）减少人为干扰；</a:t>
            </a:r>
            <a:endParaRPr lang="en-US" altLang="zh-CN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）效率高；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）竞争性强；</a:t>
            </a: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）节约成本；</a:t>
            </a:r>
          </a:p>
          <a:p>
            <a:pPr>
              <a:buFont typeface="Wingdings" panose="05000000000000000000" pitchFamily="2" charset="2"/>
              <a:buNone/>
            </a:pP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5260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686725714"/>
              </p:ext>
            </p:extLst>
          </p:nvPr>
        </p:nvGraphicFramePr>
        <p:xfrm>
          <a:off x="861834" y="881332"/>
          <a:ext cx="7643812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69854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495424180"/>
              </p:ext>
            </p:extLst>
          </p:nvPr>
        </p:nvGraphicFramePr>
        <p:xfrm>
          <a:off x="758316" y="613913"/>
          <a:ext cx="7643812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24868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697931" y="958969"/>
            <a:ext cx="7921625" cy="5181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7.2.2 </a:t>
            </a:r>
            <a:r>
              <a:rPr lang="zh-CN" altLang="en-US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在第三方交易平台进行网络采购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（通过实操作平台交易大厅讲解）</a:t>
            </a:r>
            <a:endParaRPr lang="en-US" altLang="zh-CN" sz="2800" dirty="0" smtClean="0">
              <a:solidFill>
                <a:srgbClr val="317F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3200" b="1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7.3 </a:t>
            </a:r>
            <a:r>
              <a:rPr lang="zh-CN" altLang="en-US" sz="3200" b="1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电子合同（*）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7.3.1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电子合同概述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、电子合同的概念</a:t>
            </a:r>
          </a:p>
          <a:p>
            <a:pPr lvl="1">
              <a:lnSpc>
                <a:spcPct val="90000"/>
              </a:lnSpc>
            </a:pP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电子合同是通过计算机网络系统订立，以数据电文的方式生成、储存或传递的合同。</a:t>
            </a:r>
            <a:endParaRPr lang="zh-CN" altLang="en-US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1801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692988" y="848624"/>
            <a:ext cx="6820620" cy="55435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rgbClr val="317F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、电子合同的分类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）电子合同按照标的不同分为两类；</a:t>
            </a:r>
          </a:p>
          <a:p>
            <a:pPr lvl="1"/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信息产品：指可以通过网络来传播的商品；</a:t>
            </a:r>
          </a:p>
          <a:p>
            <a:pPr lvl="1"/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要据数字化的信息是否具有实体形式分为：有形信息产品合同与无形信息产品合同；</a:t>
            </a:r>
          </a:p>
          <a:p>
            <a:pPr lvl="1"/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非信息产品合同；</a:t>
            </a:r>
            <a:endParaRPr lang="zh-CN" altLang="en-US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6674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660519" y="976223"/>
            <a:ext cx="8353425" cy="5181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）电子合同按照合同的性质不同分为两类；</a:t>
            </a:r>
          </a:p>
          <a:p>
            <a:pPr lvl="1"/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信息许可使用合同；</a:t>
            </a:r>
          </a:p>
          <a:p>
            <a:pPr lvl="1"/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信息服务合同；</a:t>
            </a:r>
            <a:endParaRPr lang="zh-CN" altLang="en-US" sz="2400" dirty="0" smtClean="0">
              <a:solidFill>
                <a:srgbClr val="F4902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60518" y="2692879"/>
            <a:ext cx="8353425" cy="5181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srgbClr val="53C3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、电子合同的特点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）订立互不见面；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）无须订立书面合同；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）表示合同生效的传统签字盖章方式被数字签名所代替；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F4902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）以收件人的主营业地为合同成立地点；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8001897"/>
      </p:ext>
    </p:extLst>
  </p:cSld>
  <p:clrMapOvr>
    <a:masterClrMapping/>
  </p:clrMapOvr>
</p:sld>
</file>

<file path=ppt/theme/theme1.xml><?xml version="1.0" encoding="utf-8"?>
<a:theme xmlns:a="http://schemas.openxmlformats.org/drawingml/2006/main" name="平面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56</TotalTime>
  <Words>1393</Words>
  <Application>Microsoft Office PowerPoint</Application>
  <PresentationFormat>宽屏</PresentationFormat>
  <Paragraphs>176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黑体</vt:lpstr>
      <vt:lpstr>华文新魏</vt:lpstr>
      <vt:lpstr>微软雅黑</vt:lpstr>
      <vt:lpstr>Arial</vt:lpstr>
      <vt:lpstr>Trebuchet MS</vt:lpstr>
      <vt:lpstr>Wingdings</vt:lpstr>
      <vt:lpstr>Wingdings 3</vt:lpstr>
      <vt:lpstr>平面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佛山交通技工学校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邓德生</dc:creator>
  <cp:lastModifiedBy>邓德生</cp:lastModifiedBy>
  <cp:revision>10</cp:revision>
  <dcterms:created xsi:type="dcterms:W3CDTF">2022-04-08T08:15:42Z</dcterms:created>
  <dcterms:modified xsi:type="dcterms:W3CDTF">2022-05-10T00:48:11Z</dcterms:modified>
</cp:coreProperties>
</file>